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4"/>
  </p:sldMasterIdLst>
  <p:notesMasterIdLst>
    <p:notesMasterId r:id="rId26"/>
  </p:notesMasterIdLst>
  <p:sldIdLst>
    <p:sldId id="256" r:id="rId5"/>
    <p:sldId id="299" r:id="rId6"/>
    <p:sldId id="313" r:id="rId7"/>
    <p:sldId id="332" r:id="rId8"/>
    <p:sldId id="333" r:id="rId9"/>
    <p:sldId id="331" r:id="rId10"/>
    <p:sldId id="315" r:id="rId11"/>
    <p:sldId id="316" r:id="rId12"/>
    <p:sldId id="318" r:id="rId13"/>
    <p:sldId id="319" r:id="rId14"/>
    <p:sldId id="320" r:id="rId15"/>
    <p:sldId id="321" r:id="rId16"/>
    <p:sldId id="323" r:id="rId17"/>
    <p:sldId id="324" r:id="rId18"/>
    <p:sldId id="325" r:id="rId19"/>
    <p:sldId id="326" r:id="rId20"/>
    <p:sldId id="327" r:id="rId21"/>
    <p:sldId id="328" r:id="rId22"/>
    <p:sldId id="329" r:id="rId23"/>
    <p:sldId id="330" r:id="rId24"/>
    <p:sldId id="317" r:id="rId25"/>
  </p:sldIdLst>
  <p:sldSz cx="12192000" cy="6858000"/>
  <p:notesSz cx="6797675" cy="9926638"/>
  <p:embeddedFontLst>
    <p:embeddedFont>
      <p:font typeface="Montserrat ExtraBold" panose="020F0502020204030204" pitchFamily="2" charset="0"/>
      <p:bold r:id="rId27"/>
      <p:italic r:id="rId28"/>
      <p:boldItalic r:id="rId29"/>
    </p:embeddedFont>
    <p:embeddedFont>
      <p:font typeface="Nunito Sans" panose="020F0502020204030204" pitchFamily="2" charset="0"/>
      <p:regular r:id="rId30"/>
      <p:bold r:id="rId31"/>
      <p:italic r:id="rId32"/>
      <p:boldItalic r:id="rId33"/>
    </p:embeddedFont>
    <p:embeddedFont>
      <p:font typeface="Nunito Sans SemiBold" panose="020F0502020204030204"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44EBF-02B2-4602-B003-91E89EA39910}" v="210" dt="2026-06-09T04:32:09.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35"/>
  </p:normalViewPr>
  <p:slideViewPr>
    <p:cSldViewPr snapToGrid="0" snapToObjects="1">
      <p:cViewPr varScale="1">
        <p:scale>
          <a:sx n="63" d="100"/>
          <a:sy n="63" d="100"/>
        </p:scale>
        <p:origin x="840" y="5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8.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 name="Google Shape;41;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3747E23F-87EA-F5BC-51B2-1FBDA41E9257}"/>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1CB327E7-9537-126D-FCE1-BF517EE7CDD7}"/>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BCE961DC-8C51-8F4F-DA98-54E064E5F95F}"/>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936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621E002D-DE16-C1BA-6A1F-15DFFA29EE2B}"/>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8A10F786-BC1F-275B-28E4-227152C33BAC}"/>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F788521E-3A82-E1CB-88D0-641749F73423}"/>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32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BC0C3896-CF3E-F172-17BB-FD1D3B4A4076}"/>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ECD6C1A3-F14A-2C65-B4CB-A061DFA2EFB2}"/>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B5504D81-A900-388C-0639-4585A1E1DD3B}"/>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49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546C671C-894F-C60F-FFAA-02CC24B4D8A7}"/>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189A9305-78B2-1D2E-3A57-6BF3886DB919}"/>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27F33FB1-900F-D72A-A751-8A2909253DA5}"/>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634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6A3D496A-3F65-1623-7871-1D8DC1F1FD10}"/>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44AEBCC7-2537-BB2D-CA87-137AE7933060}"/>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566F4905-CB1B-082D-83DB-9D9FCD60EB67}"/>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2826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C6AAC318-C60E-9FAB-CE90-690293C1D8D2}"/>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4A545390-0B21-8EC4-54F5-F9FC8F39DBC6}"/>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07260FB6-2E66-2E49-8E23-B90D0DFC7635}"/>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765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123E357A-1EF1-80A5-E3BE-293D1C8AC211}"/>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32BA7E9C-A331-5DFD-5F87-6329F607340C}"/>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C9460C01-9306-29CC-665F-827244E4B34F}"/>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496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9DA4C307-831D-1992-E681-284F68C95B03}"/>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46B472FE-D83E-51E6-CDE4-78EE793F1336}"/>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B1D4A9D2-483C-40C8-B03C-28A7B3FA673B}"/>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1062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61D6724F-3E9A-40E6-C5AD-1AEDAACBE6C6}"/>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C3ED952E-C4F2-E9AF-8C1E-72C527ACFBD7}"/>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FE64BF5B-D98E-1F88-382A-F5585BBD7C23}"/>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8140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477CF246-5AB1-E7DA-4914-C18178A6DD43}"/>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ED722FB6-2389-038C-0E9B-4A554B043160}"/>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CE7AE3A8-C31A-2652-25D2-43F3DC1084CF}"/>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180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3290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485410B4-6C91-9C58-3F1F-24CA256C831F}"/>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2BE52538-03DE-5BC6-3B80-3D027708D456}"/>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6A4A32CB-AC39-D106-1F06-89316067A898}"/>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268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a:extLst>
            <a:ext uri="{FF2B5EF4-FFF2-40B4-BE49-F238E27FC236}">
              <a16:creationId xmlns:a16="http://schemas.microsoft.com/office/drawing/2014/main" id="{2DDB113E-0876-3F2A-5F87-8F3F7BFFBA97}"/>
            </a:ext>
          </a:extLst>
        </p:cNvPr>
        <p:cNvGrpSpPr/>
        <p:nvPr/>
      </p:nvGrpSpPr>
      <p:grpSpPr>
        <a:xfrm>
          <a:off x="0" y="0"/>
          <a:ext cx="0" cy="0"/>
          <a:chOff x="0" y="0"/>
          <a:chExt cx="0" cy="0"/>
        </a:xfrm>
      </p:grpSpPr>
      <p:sp>
        <p:nvSpPr>
          <p:cNvPr id="40" name="Google Shape;40;p1:notes">
            <a:extLst>
              <a:ext uri="{FF2B5EF4-FFF2-40B4-BE49-F238E27FC236}">
                <a16:creationId xmlns:a16="http://schemas.microsoft.com/office/drawing/2014/main" id="{2B1394AA-B22C-2A50-5627-12834786A70B}"/>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 name="Google Shape;41;p1:notes">
            <a:extLst>
              <a:ext uri="{FF2B5EF4-FFF2-40B4-BE49-F238E27FC236}">
                <a16:creationId xmlns:a16="http://schemas.microsoft.com/office/drawing/2014/main" id="{0FA425BE-64A7-DFF0-4DE7-537DA64615BC}"/>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44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3E37B474-7205-2AAE-00CD-F3174B35FFF7}"/>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DD03A581-BB13-CE17-F54B-A992329FAE6C}"/>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795996BF-D11D-28FA-D37C-03D243C68C8E}"/>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301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5EACC406-CC01-9A59-0567-53718CA3DE13}"/>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6C5A6081-9EF4-FFB4-73D8-71624AACDC74}"/>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E2B3A119-C0D7-0D95-3F80-5E5B8B6BAFBC}"/>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347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7667E8EF-DC51-6217-5587-493C3BB3DE24}"/>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24DEFEBD-AA1E-DABC-3A29-E3663D8531CA}"/>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37519390-C02B-8ED8-1348-6B0E1CBE8F98}"/>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6394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1C218B76-47B6-20C3-24C3-585757174277}"/>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DA3ACBC9-271D-A259-9AEE-871B5866A19D}"/>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BFDE4212-C6F0-EB0A-A52F-D186D86689D7}"/>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054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307A057B-5650-C8E8-577F-497BCA4B4DA4}"/>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6F3DB5DF-3E39-FDA3-9E38-4D9A24A23BCE}"/>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73535B0A-912B-C76E-58B6-2E8CB7EB88F8}"/>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061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F26A02FB-8ECE-02A2-1DF4-E954F74EB682}"/>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05D33B08-D630-D7C3-F3C1-0277EBA6CA7A}"/>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BFFCEF6C-CBCA-310E-65F2-A43E679B4ECD}"/>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0968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A35AE285-2446-ACEB-4726-1F757B2210A9}"/>
            </a:ext>
          </a:extLst>
        </p:cNvPr>
        <p:cNvGrpSpPr/>
        <p:nvPr/>
      </p:nvGrpSpPr>
      <p:grpSpPr>
        <a:xfrm>
          <a:off x="0" y="0"/>
          <a:ext cx="0" cy="0"/>
          <a:chOff x="0" y="0"/>
          <a:chExt cx="0" cy="0"/>
        </a:xfrm>
      </p:grpSpPr>
      <p:sp>
        <p:nvSpPr>
          <p:cNvPr id="87" name="Google Shape;87;p5:notes">
            <a:extLst>
              <a:ext uri="{FF2B5EF4-FFF2-40B4-BE49-F238E27FC236}">
                <a16:creationId xmlns:a16="http://schemas.microsoft.com/office/drawing/2014/main" id="{62445E8E-826C-1F69-4271-2717C82904D2}"/>
              </a:ext>
            </a:extLst>
          </p:cNvPr>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a:extLst>
              <a:ext uri="{FF2B5EF4-FFF2-40B4-BE49-F238E27FC236}">
                <a16:creationId xmlns:a16="http://schemas.microsoft.com/office/drawing/2014/main" id="{0E2516C7-E497-3080-8DB4-2F9B3BE4CC16}"/>
              </a:ext>
            </a:extLst>
          </p:cNvPr>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166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13" name="Rectángulo 12">
            <a:extLst>
              <a:ext uri="{FF2B5EF4-FFF2-40B4-BE49-F238E27FC236}">
                <a16:creationId xmlns:a16="http://schemas.microsoft.com/office/drawing/2014/main" id="{50E57702-2AA6-1EDF-91ED-07832980D644}"/>
              </a:ext>
            </a:extLst>
          </p:cNvPr>
          <p:cNvSpPr/>
          <p:nvPr/>
        </p:nvSpPr>
        <p:spPr>
          <a:xfrm>
            <a:off x="0" y="0"/>
            <a:ext cx="12192000" cy="68580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4" name="Google Shape;44;p16"/>
          <p:cNvSpPr/>
          <p:nvPr/>
        </p:nvSpPr>
        <p:spPr>
          <a:xfrm>
            <a:off x="0" y="0"/>
            <a:ext cx="12192000" cy="6858000"/>
          </a:xfrm>
          <a:prstGeom prst="rect">
            <a:avLst/>
          </a:prstGeom>
          <a:gradFill>
            <a:gsLst>
              <a:gs pos="0">
                <a:srgbClr val="19416A"/>
              </a:gs>
              <a:gs pos="20000">
                <a:srgbClr val="19416A"/>
              </a:gs>
              <a:gs pos="100000">
                <a:srgbClr val="0070C0">
                  <a:alpha val="40000"/>
                </a:srgbClr>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45" name="Google Shape;45;p16"/>
          <p:cNvGrpSpPr/>
          <p:nvPr/>
        </p:nvGrpSpPr>
        <p:grpSpPr>
          <a:xfrm>
            <a:off x="1966986" y="869656"/>
            <a:ext cx="8258028" cy="2910286"/>
            <a:chOff x="1966986" y="2697195"/>
            <a:chExt cx="8258028" cy="2910286"/>
          </a:xfrm>
        </p:grpSpPr>
        <p:sp>
          <p:nvSpPr>
            <p:cNvPr id="46" name="Google Shape;46;p16"/>
            <p:cNvSpPr txBox="1"/>
            <p:nvPr/>
          </p:nvSpPr>
          <p:spPr>
            <a:xfrm>
              <a:off x="1966986" y="2697195"/>
              <a:ext cx="8258028"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D" sz="5400" b="1" i="0" u="none" strike="noStrike" cap="none" dirty="0" err="1">
                  <a:solidFill>
                    <a:schemeClr val="lt1"/>
                  </a:solidFill>
                  <a:latin typeface="Montserrat ExtraBold"/>
                  <a:ea typeface="Montserrat ExtraBold"/>
                  <a:cs typeface="Montserrat ExtraBold"/>
                  <a:sym typeface="Montserrat ExtraBold"/>
                </a:rPr>
                <a:t>Caracterización</a:t>
              </a:r>
              <a:r>
                <a:rPr lang="en-ID" sz="5400" b="1" i="0" u="none" strike="noStrike" cap="none" dirty="0">
                  <a:solidFill>
                    <a:schemeClr val="lt1"/>
                  </a:solidFill>
                  <a:latin typeface="Montserrat ExtraBold"/>
                  <a:ea typeface="Montserrat ExtraBold"/>
                  <a:cs typeface="Montserrat ExtraBold"/>
                  <a:sym typeface="Montserrat ExtraBold"/>
                </a:rPr>
                <a:t> </a:t>
              </a:r>
              <a:r>
                <a:rPr lang="en-ID" sz="5400" b="1" i="0" u="none" strike="noStrike" cap="none" dirty="0" err="1">
                  <a:solidFill>
                    <a:schemeClr val="lt1"/>
                  </a:solidFill>
                  <a:latin typeface="Montserrat ExtraBold"/>
                  <a:ea typeface="Montserrat ExtraBold"/>
                  <a:cs typeface="Montserrat ExtraBold"/>
                  <a:sym typeface="Montserrat ExtraBold"/>
                </a:rPr>
                <a:t>sociolaboral</a:t>
              </a:r>
              <a:r>
                <a:rPr lang="en-ID" sz="5400" b="1" i="0" u="none" strike="noStrike" cap="none" dirty="0">
                  <a:solidFill>
                    <a:schemeClr val="lt1"/>
                  </a:solidFill>
                  <a:latin typeface="Montserrat ExtraBold"/>
                  <a:ea typeface="Montserrat ExtraBold"/>
                  <a:cs typeface="Montserrat ExtraBold"/>
                  <a:sym typeface="Montserrat ExtraBold"/>
                </a:rPr>
                <a:t> de </a:t>
              </a:r>
              <a:r>
                <a:rPr lang="en-ID" sz="5400" b="1" i="0" u="none" strike="noStrike" cap="none" dirty="0" err="1">
                  <a:solidFill>
                    <a:schemeClr val="lt1"/>
                  </a:solidFill>
                  <a:latin typeface="Montserrat ExtraBold"/>
                  <a:ea typeface="Montserrat ExtraBold"/>
                  <a:cs typeface="Montserrat ExtraBold"/>
                  <a:sym typeface="Montserrat ExtraBold"/>
                </a:rPr>
                <a:t>mujeres</a:t>
              </a:r>
              <a:r>
                <a:rPr lang="en-ID" sz="5400" b="1" i="0" u="none" strike="noStrike" cap="none" dirty="0">
                  <a:solidFill>
                    <a:schemeClr val="lt1"/>
                  </a:solidFill>
                  <a:latin typeface="Montserrat ExtraBold"/>
                  <a:ea typeface="Montserrat ExtraBold"/>
                  <a:cs typeface="Montserrat ExtraBold"/>
                  <a:sym typeface="Montserrat ExtraBold"/>
                </a:rPr>
                <a:t> </a:t>
              </a:r>
              <a:r>
                <a:rPr lang="en-ID" sz="5400" b="1" i="0" u="none" strike="noStrike" cap="none" dirty="0" err="1">
                  <a:solidFill>
                    <a:schemeClr val="lt1"/>
                  </a:solidFill>
                  <a:latin typeface="Montserrat ExtraBold"/>
                  <a:ea typeface="Montserrat ExtraBold"/>
                  <a:cs typeface="Montserrat ExtraBold"/>
                  <a:sym typeface="Montserrat ExtraBold"/>
                </a:rPr>
                <a:t>cuidadoras</a:t>
              </a:r>
              <a:endParaRPr sz="5400" dirty="0"/>
            </a:p>
          </p:txBody>
        </p:sp>
        <p:sp>
          <p:nvSpPr>
            <p:cNvPr id="47" name="Google Shape;47;p16"/>
            <p:cNvSpPr txBox="1"/>
            <p:nvPr/>
          </p:nvSpPr>
          <p:spPr>
            <a:xfrm>
              <a:off x="3274848" y="5268927"/>
              <a:ext cx="5642304"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D" sz="2400" b="1" i="0" u="none" strike="noStrike" cap="none" dirty="0" err="1">
                  <a:solidFill>
                    <a:schemeClr val="lt1"/>
                  </a:solidFill>
                  <a:latin typeface="Nunito Sans SemiBold"/>
                  <a:ea typeface="Nunito Sans SemiBold"/>
                  <a:cs typeface="Nunito Sans SemiBold"/>
                  <a:sym typeface="Nunito Sans SemiBold"/>
                </a:rPr>
                <a:t>Insumos</a:t>
              </a:r>
              <a:r>
                <a:rPr lang="en-ID" sz="2400" b="1" i="0" u="none" strike="noStrike" cap="none" dirty="0">
                  <a:solidFill>
                    <a:schemeClr val="lt1"/>
                  </a:solidFill>
                  <a:latin typeface="Nunito Sans SemiBold"/>
                  <a:ea typeface="Nunito Sans SemiBold"/>
                  <a:cs typeface="Nunito Sans SemiBold"/>
                  <a:sym typeface="Nunito Sans SemiBold"/>
                </a:rPr>
                <a:t> para un </a:t>
              </a:r>
              <a:r>
                <a:rPr lang="en-ID" sz="2400" b="1" i="0" u="none" strike="noStrike" cap="none" dirty="0" err="1">
                  <a:solidFill>
                    <a:schemeClr val="lt1"/>
                  </a:solidFill>
                  <a:latin typeface="Nunito Sans SemiBold"/>
                  <a:ea typeface="Nunito Sans SemiBold"/>
                  <a:cs typeface="Nunito Sans SemiBold"/>
                  <a:sym typeface="Nunito Sans SemiBold"/>
                </a:rPr>
                <a:t>modelo</a:t>
              </a:r>
              <a:r>
                <a:rPr lang="en-ID" sz="2400" b="1" i="0" u="none" strike="noStrike" cap="none" dirty="0">
                  <a:solidFill>
                    <a:schemeClr val="lt1"/>
                  </a:solidFill>
                  <a:latin typeface="Nunito Sans SemiBold"/>
                  <a:ea typeface="Nunito Sans SemiBold"/>
                  <a:cs typeface="Nunito Sans SemiBold"/>
                  <a:sym typeface="Nunito Sans SemiBold"/>
                </a:rPr>
                <a:t> de </a:t>
              </a:r>
              <a:r>
                <a:rPr lang="en-ID" sz="2400" b="1" i="0" u="none" strike="noStrike" cap="none" dirty="0" err="1">
                  <a:solidFill>
                    <a:schemeClr val="lt1"/>
                  </a:solidFill>
                  <a:latin typeface="Nunito Sans SemiBold"/>
                  <a:ea typeface="Nunito Sans SemiBold"/>
                  <a:cs typeface="Nunito Sans SemiBold"/>
                  <a:sym typeface="Nunito Sans SemiBold"/>
                </a:rPr>
                <a:t>inserción</a:t>
              </a:r>
              <a:r>
                <a:rPr lang="en-ID" sz="2400" b="1" i="0" u="none" strike="noStrike" cap="none" dirty="0">
                  <a:solidFill>
                    <a:schemeClr val="lt1"/>
                  </a:solidFill>
                  <a:latin typeface="Nunito Sans SemiBold"/>
                  <a:ea typeface="Nunito Sans SemiBold"/>
                  <a:cs typeface="Nunito Sans SemiBold"/>
                  <a:sym typeface="Nunito Sans SemiBold"/>
                </a:rPr>
                <a:t> </a:t>
              </a:r>
              <a:r>
                <a:rPr lang="en-ID" sz="2400" b="1" dirty="0">
                  <a:solidFill>
                    <a:schemeClr val="lt1"/>
                  </a:solidFill>
                  <a:latin typeface="Nunito Sans SemiBold"/>
                  <a:ea typeface="Nunito Sans SemiBold"/>
                  <a:cs typeface="Nunito Sans SemiBold"/>
                  <a:sym typeface="Nunito Sans SemiBold"/>
                </a:rPr>
                <a:t>al </a:t>
              </a:r>
              <a:r>
                <a:rPr lang="en-ID" sz="2400" b="1" dirty="0" err="1">
                  <a:solidFill>
                    <a:schemeClr val="lt1"/>
                  </a:solidFill>
                  <a:latin typeface="Nunito Sans SemiBold"/>
                  <a:ea typeface="Nunito Sans SemiBold"/>
                  <a:cs typeface="Nunito Sans SemiBold"/>
                  <a:sym typeface="Nunito Sans SemiBold"/>
                </a:rPr>
                <a:t>mundo</a:t>
              </a:r>
              <a:r>
                <a:rPr lang="en-ID" sz="2400" b="1" dirty="0">
                  <a:solidFill>
                    <a:schemeClr val="lt1"/>
                  </a:solidFill>
                  <a:latin typeface="Nunito Sans SemiBold"/>
                  <a:ea typeface="Nunito Sans SemiBold"/>
                  <a:cs typeface="Nunito Sans SemiBold"/>
                  <a:sym typeface="Nunito Sans SemiBold"/>
                </a:rPr>
                <a:t> del </a:t>
              </a:r>
              <a:r>
                <a:rPr lang="en-ID" sz="2400" b="1" dirty="0" err="1">
                  <a:solidFill>
                    <a:schemeClr val="lt1"/>
                  </a:solidFill>
                  <a:latin typeface="Nunito Sans SemiBold"/>
                  <a:ea typeface="Nunito Sans SemiBold"/>
                  <a:cs typeface="Nunito Sans SemiBold"/>
                  <a:sym typeface="Nunito Sans SemiBold"/>
                </a:rPr>
                <a:t>trabajo</a:t>
              </a:r>
              <a:r>
                <a:rPr lang="en-ID" sz="2400" b="1" i="0" u="none" strike="noStrike" cap="none" dirty="0">
                  <a:solidFill>
                    <a:schemeClr val="lt1"/>
                  </a:solidFill>
                  <a:latin typeface="Nunito Sans SemiBold"/>
                  <a:ea typeface="Nunito Sans SemiBold"/>
                  <a:cs typeface="Nunito Sans SemiBold"/>
                  <a:sym typeface="Nunito Sans SemiBold"/>
                </a:rPr>
                <a:t> con </a:t>
              </a:r>
              <a:r>
                <a:rPr lang="en-ID" sz="2400" b="1" i="0" u="none" strike="noStrike" cap="none" dirty="0" err="1">
                  <a:solidFill>
                    <a:schemeClr val="lt1"/>
                  </a:solidFill>
                  <a:latin typeface="Nunito Sans SemiBold"/>
                  <a:ea typeface="Nunito Sans SemiBold"/>
                  <a:cs typeface="Nunito Sans SemiBold"/>
                  <a:sym typeface="Nunito Sans SemiBold"/>
                </a:rPr>
                <a:t>proyección</a:t>
              </a:r>
              <a:r>
                <a:rPr lang="en-ID" sz="2400" b="1" i="0" u="none" strike="noStrike" cap="none" dirty="0">
                  <a:solidFill>
                    <a:schemeClr val="lt1"/>
                  </a:solidFill>
                  <a:latin typeface="Nunito Sans SemiBold"/>
                  <a:ea typeface="Nunito Sans SemiBold"/>
                  <a:cs typeface="Nunito Sans SemiBold"/>
                  <a:sym typeface="Nunito Sans SemiBold"/>
                </a:rPr>
                <a:t> </a:t>
              </a:r>
              <a:r>
                <a:rPr lang="en-ID" sz="2400" b="1" i="0" u="none" strike="noStrike" cap="none" dirty="0" err="1">
                  <a:solidFill>
                    <a:schemeClr val="lt1"/>
                  </a:solidFill>
                  <a:latin typeface="Nunito Sans SemiBold"/>
                  <a:ea typeface="Nunito Sans SemiBold"/>
                  <a:cs typeface="Nunito Sans SemiBold"/>
                  <a:sym typeface="Nunito Sans SemiBold"/>
                </a:rPr>
                <a:t>nacional</a:t>
              </a:r>
              <a:endParaRPr sz="2400" b="1" i="0" u="none" strike="noStrike" cap="none" dirty="0">
                <a:solidFill>
                  <a:schemeClr val="lt1"/>
                </a:solidFill>
                <a:latin typeface="Nunito Sans SemiBold"/>
                <a:ea typeface="Nunito Sans SemiBold"/>
                <a:cs typeface="Nunito Sans SemiBold"/>
                <a:sym typeface="Nunito Sans SemiBold"/>
              </a:endParaRPr>
            </a:p>
          </p:txBody>
        </p:sp>
      </p:grpSp>
      <p:pic>
        <p:nvPicPr>
          <p:cNvPr id="5" name="Imagen 4">
            <a:extLst>
              <a:ext uri="{FF2B5EF4-FFF2-40B4-BE49-F238E27FC236}">
                <a16:creationId xmlns:a16="http://schemas.microsoft.com/office/drawing/2014/main" id="{F05CFB39-A910-0E40-BB29-3F35D44F357E}"/>
              </a:ext>
            </a:extLst>
          </p:cNvPr>
          <p:cNvPicPr>
            <a:picLocks noChangeAspect="1"/>
          </p:cNvPicPr>
          <p:nvPr/>
        </p:nvPicPr>
        <p:blipFill>
          <a:blip r:embed="rId3"/>
          <a:stretch>
            <a:fillRect/>
          </a:stretch>
        </p:blipFill>
        <p:spPr>
          <a:xfrm>
            <a:off x="917557" y="4992465"/>
            <a:ext cx="688991" cy="1394749"/>
          </a:xfrm>
          <a:prstGeom prst="rect">
            <a:avLst/>
          </a:prstGeom>
        </p:spPr>
      </p:pic>
      <p:pic>
        <p:nvPicPr>
          <p:cNvPr id="3" name="Imagen 2" descr="Un dibujo en blanco y negro&#10;&#10;El contenido generado por IA puede ser incorrecto.">
            <a:extLst>
              <a:ext uri="{FF2B5EF4-FFF2-40B4-BE49-F238E27FC236}">
                <a16:creationId xmlns:a16="http://schemas.microsoft.com/office/drawing/2014/main" id="{2B0EC032-EE1F-762E-DABC-BBCDBB47B65A}"/>
              </a:ext>
            </a:extLst>
          </p:cNvPr>
          <p:cNvPicPr>
            <a:picLocks noChangeAspect="1"/>
          </p:cNvPicPr>
          <p:nvPr/>
        </p:nvPicPr>
        <p:blipFill>
          <a:blip r:embed="rId4"/>
          <a:stretch>
            <a:fillRect/>
          </a:stretch>
        </p:blipFill>
        <p:spPr>
          <a:xfrm>
            <a:off x="2090580" y="5285126"/>
            <a:ext cx="2504707" cy="881869"/>
          </a:xfrm>
          <a:prstGeom prst="rect">
            <a:avLst/>
          </a:prstGeom>
        </p:spPr>
      </p:pic>
      <p:pic>
        <p:nvPicPr>
          <p:cNvPr id="6" name="Imagen 5" descr="Icono&#10;&#10;El contenido generado por IA puede ser incorrecto.">
            <a:extLst>
              <a:ext uri="{FF2B5EF4-FFF2-40B4-BE49-F238E27FC236}">
                <a16:creationId xmlns:a16="http://schemas.microsoft.com/office/drawing/2014/main" id="{3D2398AF-9D01-441B-9E71-B202A638C720}"/>
              </a:ext>
            </a:extLst>
          </p:cNvPr>
          <p:cNvPicPr>
            <a:picLocks noChangeAspect="1"/>
          </p:cNvPicPr>
          <p:nvPr/>
        </p:nvPicPr>
        <p:blipFill>
          <a:blip r:embed="rId5"/>
          <a:stretch>
            <a:fillRect/>
          </a:stretch>
        </p:blipFill>
        <p:spPr>
          <a:xfrm>
            <a:off x="7456921" y="5428925"/>
            <a:ext cx="3657600" cy="594270"/>
          </a:xfrm>
          <a:prstGeom prst="rect">
            <a:avLst/>
          </a:prstGeom>
        </p:spPr>
      </p:pic>
      <p:pic>
        <p:nvPicPr>
          <p:cNvPr id="7" name="Imagen 6">
            <a:extLst>
              <a:ext uri="{FF2B5EF4-FFF2-40B4-BE49-F238E27FC236}">
                <a16:creationId xmlns:a16="http://schemas.microsoft.com/office/drawing/2014/main" id="{111295D3-2D2E-84AF-53CF-6C517039DC20}"/>
              </a:ext>
            </a:extLst>
          </p:cNvPr>
          <p:cNvPicPr>
            <a:picLocks noChangeAspect="1"/>
          </p:cNvPicPr>
          <p:nvPr/>
        </p:nvPicPr>
        <p:blipFill>
          <a:blip r:embed="rId6"/>
          <a:stretch>
            <a:fillRect/>
          </a:stretch>
        </p:blipFill>
        <p:spPr>
          <a:xfrm>
            <a:off x="5079319" y="5315802"/>
            <a:ext cx="1893570" cy="7480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8C710F79-447A-0A11-23E4-702C83972022}"/>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350429D-5319-49AC-CC3B-EE6126D90F07}"/>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7626B88A-69F0-1AD4-D458-5B0A0A23CB7E}"/>
              </a:ext>
            </a:extLst>
          </p:cNvPr>
          <p:cNvSpPr>
            <a:spLocks noGrp="1" noRot="1" noMove="1" noResize="1" noEditPoints="1" noAdjustHandles="1" noChangeArrowheads="1" noChangeShapeType="1"/>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6" name="Google Shape;96;p20">
            <a:extLst>
              <a:ext uri="{FF2B5EF4-FFF2-40B4-BE49-F238E27FC236}">
                <a16:creationId xmlns:a16="http://schemas.microsoft.com/office/drawing/2014/main" id="{E0BD3814-7C8C-BDF8-1C11-675352411C56}"/>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D" sz="2800" b="1" dirty="0">
                <a:solidFill>
                  <a:schemeClr val="lt1"/>
                </a:solidFill>
                <a:latin typeface="Montserrat ExtraBold"/>
                <a:ea typeface="Montserrat ExtraBold"/>
                <a:cs typeface="Montserrat ExtraBold"/>
                <a:sym typeface="Montserrat ExtraBold"/>
              </a:rPr>
              <a:t>Las barreras, </a:t>
            </a:r>
            <a:r>
              <a:rPr lang="en-ID" sz="2800" b="1" dirty="0" err="1">
                <a:solidFill>
                  <a:schemeClr val="lt1"/>
                </a:solidFill>
                <a:latin typeface="Montserrat ExtraBold"/>
                <a:ea typeface="Montserrat ExtraBold"/>
                <a:cs typeface="Montserrat ExtraBold"/>
                <a:sym typeface="Montserrat ExtraBold"/>
              </a:rPr>
              <a:t>dichas</a:t>
            </a:r>
            <a:r>
              <a:rPr lang="en-ID" sz="2800" b="1" dirty="0">
                <a:solidFill>
                  <a:schemeClr val="lt1"/>
                </a:solidFill>
                <a:latin typeface="Montserrat ExtraBold"/>
                <a:ea typeface="Montserrat ExtraBold"/>
                <a:cs typeface="Montserrat ExtraBold"/>
                <a:sym typeface="Montserrat ExtraBold"/>
              </a:rPr>
              <a:t> </a:t>
            </a:r>
            <a:r>
              <a:rPr lang="en-ID" sz="2800" b="1" dirty="0" err="1">
                <a:solidFill>
                  <a:schemeClr val="lt1"/>
                </a:solidFill>
                <a:latin typeface="Montserrat ExtraBold"/>
                <a:ea typeface="Montserrat ExtraBold"/>
                <a:cs typeface="Montserrat ExtraBold"/>
                <a:sym typeface="Montserrat ExtraBold"/>
              </a:rPr>
              <a:t>por</a:t>
            </a:r>
            <a:r>
              <a:rPr lang="en-ID" sz="2800" b="1" dirty="0">
                <a:solidFill>
                  <a:schemeClr val="lt1"/>
                </a:solidFill>
                <a:latin typeface="Montserrat ExtraBold"/>
                <a:ea typeface="Montserrat ExtraBold"/>
                <a:cs typeface="Montserrat ExtraBold"/>
                <a:sym typeface="Montserrat ExtraBold"/>
              </a:rPr>
              <a:t> </a:t>
            </a:r>
            <a:r>
              <a:rPr lang="en-ID" sz="2800" b="1" dirty="0" err="1">
                <a:solidFill>
                  <a:schemeClr val="lt1"/>
                </a:solidFill>
                <a:latin typeface="Montserrat ExtraBold"/>
                <a:ea typeface="Montserrat ExtraBold"/>
                <a:cs typeface="Montserrat ExtraBold"/>
                <a:sym typeface="Montserrat ExtraBold"/>
              </a:rPr>
              <a:t>ellas</a:t>
            </a:r>
            <a:endParaRPr dirty="0"/>
          </a:p>
        </p:txBody>
      </p:sp>
      <p:pic>
        <p:nvPicPr>
          <p:cNvPr id="9" name="Imagen 8">
            <a:extLst>
              <a:ext uri="{FF2B5EF4-FFF2-40B4-BE49-F238E27FC236}">
                <a16:creationId xmlns:a16="http://schemas.microsoft.com/office/drawing/2014/main" id="{364D7ECD-B7AA-56AB-3FA4-F9B8C3C881F9}"/>
              </a:ext>
            </a:extLst>
          </p:cNvPr>
          <p:cNvPicPr>
            <a:picLocks noChangeAspect="1"/>
          </p:cNvPicPr>
          <p:nvPr/>
        </p:nvPicPr>
        <p:blipFill>
          <a:blip r:embed="rId3"/>
          <a:stretch>
            <a:fillRect/>
          </a:stretch>
        </p:blipFill>
        <p:spPr>
          <a:xfrm>
            <a:off x="11584792" y="204670"/>
            <a:ext cx="355671" cy="720000"/>
          </a:xfrm>
          <a:prstGeom prst="rect">
            <a:avLst/>
          </a:prstGeom>
        </p:spPr>
      </p:pic>
      <p:sp>
        <p:nvSpPr>
          <p:cNvPr id="23" name="Rectángulo 22">
            <a:extLst>
              <a:ext uri="{FF2B5EF4-FFF2-40B4-BE49-F238E27FC236}">
                <a16:creationId xmlns:a16="http://schemas.microsoft.com/office/drawing/2014/main" id="{E84B3E18-C57F-6D7D-E979-BA1107C7FD5E}"/>
              </a:ext>
            </a:extLst>
          </p:cNvPr>
          <p:cNvSpPr/>
          <p:nvPr/>
        </p:nvSpPr>
        <p:spPr>
          <a:xfrm>
            <a:off x="1410341" y="4468820"/>
            <a:ext cx="4407981" cy="11809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Google Shape;95;p20">
            <a:extLst>
              <a:ext uri="{FF2B5EF4-FFF2-40B4-BE49-F238E27FC236}">
                <a16:creationId xmlns:a16="http://schemas.microsoft.com/office/drawing/2014/main" id="{D6B6938F-1AD0-87F2-2DD7-A957F0E33FD8}"/>
              </a:ext>
            </a:extLst>
          </p:cNvPr>
          <p:cNvSpPr txBox="1"/>
          <p:nvPr/>
        </p:nvSpPr>
        <p:spPr>
          <a:xfrm>
            <a:off x="1410341" y="4596025"/>
            <a:ext cx="4422402" cy="923632"/>
          </a:xfrm>
          <a:prstGeom prst="rect">
            <a:avLst/>
          </a:prstGeom>
          <a:noFill/>
          <a:ln>
            <a:noFill/>
          </a:ln>
        </p:spPr>
        <p:txBody>
          <a:bodyPr spcFirstLastPara="1" wrap="square" lIns="91425" tIns="45700" rIns="91425" bIns="45700" anchor="t" anchorCtr="0">
            <a:noAutofit/>
          </a:bodyPr>
          <a:lstStyle/>
          <a:p>
            <a:pPr lvl="0">
              <a:lnSpc>
                <a:spcPct val="150000"/>
              </a:lnSpc>
            </a:pPr>
            <a:r>
              <a:rPr lang="es-MX" sz="1200" dirty="0">
                <a:solidFill>
                  <a:schemeClr val="tx1"/>
                </a:solidFill>
                <a:latin typeface="Nunito Sans"/>
                <a:ea typeface="Nunito Sans"/>
                <a:cs typeface="Nunito Sans"/>
                <a:sym typeface="Nunito Sans"/>
              </a:rPr>
              <a:t>“Tengo una hermana que vive como a una cuadra… ‘bueno, si tú </a:t>
            </a:r>
            <a:r>
              <a:rPr lang="es-MX" sz="1200" dirty="0" err="1">
                <a:solidFill>
                  <a:schemeClr val="tx1"/>
                </a:solidFill>
                <a:latin typeface="Nunito Sans"/>
                <a:ea typeface="Nunito Sans"/>
                <a:cs typeface="Nunito Sans"/>
                <a:sym typeface="Nunito Sans"/>
              </a:rPr>
              <a:t>estái</a:t>
            </a:r>
            <a:r>
              <a:rPr lang="es-MX" sz="1200" dirty="0">
                <a:solidFill>
                  <a:schemeClr val="tx1"/>
                </a:solidFill>
                <a:latin typeface="Nunito Sans"/>
                <a:ea typeface="Nunito Sans"/>
                <a:cs typeface="Nunito Sans"/>
                <a:sym typeface="Nunito Sans"/>
              </a:rPr>
              <a:t> </a:t>
            </a:r>
            <a:r>
              <a:rPr lang="es-MX" sz="1200" dirty="0" err="1">
                <a:solidFill>
                  <a:schemeClr val="tx1"/>
                </a:solidFill>
                <a:latin typeface="Nunito Sans"/>
                <a:ea typeface="Nunito Sans"/>
                <a:cs typeface="Nunito Sans"/>
                <a:sym typeface="Nunito Sans"/>
              </a:rPr>
              <a:t>po</a:t>
            </a:r>
            <a:r>
              <a:rPr lang="es-MX" sz="1200" dirty="0">
                <a:solidFill>
                  <a:schemeClr val="tx1"/>
                </a:solidFill>
                <a:latin typeface="Nunito Sans"/>
                <a:ea typeface="Nunito Sans"/>
                <a:cs typeface="Nunito Sans"/>
                <a:sym typeface="Nunito Sans"/>
              </a:rPr>
              <a:t>, tú vivís con ella, tú </a:t>
            </a:r>
            <a:r>
              <a:rPr lang="es-MX" sz="1200" dirty="0" err="1">
                <a:solidFill>
                  <a:schemeClr val="tx1"/>
                </a:solidFill>
                <a:latin typeface="Nunito Sans"/>
                <a:ea typeface="Nunito Sans"/>
                <a:cs typeface="Nunito Sans"/>
                <a:sym typeface="Nunito Sans"/>
              </a:rPr>
              <a:t>tení</a:t>
            </a:r>
            <a:r>
              <a:rPr lang="es-MX" sz="1200" dirty="0">
                <a:solidFill>
                  <a:schemeClr val="tx1"/>
                </a:solidFill>
                <a:latin typeface="Nunito Sans"/>
                <a:ea typeface="Nunito Sans"/>
                <a:cs typeface="Nunito Sans"/>
                <a:sym typeface="Nunito Sans"/>
              </a:rPr>
              <a:t> que preocuparte’. Esas son las respuestas”.</a:t>
            </a:r>
          </a:p>
        </p:txBody>
      </p:sp>
      <p:sp>
        <p:nvSpPr>
          <p:cNvPr id="34" name="Rectángulo 33">
            <a:extLst>
              <a:ext uri="{FF2B5EF4-FFF2-40B4-BE49-F238E27FC236}">
                <a16:creationId xmlns:a16="http://schemas.microsoft.com/office/drawing/2014/main" id="{B3740852-9E35-76E5-92A7-89D0AE5E78CD}"/>
              </a:ext>
            </a:extLst>
          </p:cNvPr>
          <p:cNvSpPr/>
          <p:nvPr/>
        </p:nvSpPr>
        <p:spPr>
          <a:xfrm>
            <a:off x="6474891" y="4443750"/>
            <a:ext cx="4403967" cy="14324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7" name="Google Shape;95;p20">
            <a:extLst>
              <a:ext uri="{FF2B5EF4-FFF2-40B4-BE49-F238E27FC236}">
                <a16:creationId xmlns:a16="http://schemas.microsoft.com/office/drawing/2014/main" id="{2E3A9A12-F571-805A-4161-D9D3FBA53BD3}"/>
              </a:ext>
            </a:extLst>
          </p:cNvPr>
          <p:cNvSpPr txBox="1"/>
          <p:nvPr/>
        </p:nvSpPr>
        <p:spPr>
          <a:xfrm>
            <a:off x="6440027" y="4527407"/>
            <a:ext cx="4455259" cy="1176947"/>
          </a:xfrm>
          <a:prstGeom prst="rect">
            <a:avLst/>
          </a:prstGeom>
          <a:noFill/>
          <a:ln>
            <a:noFill/>
          </a:ln>
        </p:spPr>
        <p:txBody>
          <a:bodyPr spcFirstLastPara="1" wrap="square" lIns="91425" tIns="45700" rIns="91425" bIns="45700" anchor="t" anchorCtr="0">
            <a:noAutofit/>
          </a:bodyPr>
          <a:lstStyle/>
          <a:p>
            <a:pPr lvl="0">
              <a:lnSpc>
                <a:spcPct val="150000"/>
              </a:lnSpc>
            </a:pPr>
            <a:r>
              <a:rPr lang="es-MX" sz="1200" dirty="0">
                <a:solidFill>
                  <a:schemeClr val="tx1"/>
                </a:solidFill>
                <a:latin typeface="Nunito Sans"/>
                <a:ea typeface="Nunito Sans"/>
                <a:cs typeface="Nunito Sans"/>
                <a:sym typeface="Nunito Sans"/>
              </a:rPr>
              <a:t>“Siempre se les da mucha ayuda a las personas que uno cuida, el medico, que los tratamientos… pero nunca se enfocaron en las cuidadoras, en que las cuidadoras también necesitan apoyo psicológico, también necesitan sus médicos”.</a:t>
            </a:r>
          </a:p>
        </p:txBody>
      </p:sp>
      <p:sp>
        <p:nvSpPr>
          <p:cNvPr id="42" name="Rectángulo 41">
            <a:extLst>
              <a:ext uri="{FF2B5EF4-FFF2-40B4-BE49-F238E27FC236}">
                <a16:creationId xmlns:a16="http://schemas.microsoft.com/office/drawing/2014/main" id="{D6AECAD4-0378-0F94-7567-F7928AF86239}"/>
              </a:ext>
            </a:extLst>
          </p:cNvPr>
          <p:cNvSpPr/>
          <p:nvPr/>
        </p:nvSpPr>
        <p:spPr>
          <a:xfrm>
            <a:off x="1424763" y="2430475"/>
            <a:ext cx="4407981" cy="11809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3" name="Google Shape;93;p20">
            <a:extLst>
              <a:ext uri="{FF2B5EF4-FFF2-40B4-BE49-F238E27FC236}">
                <a16:creationId xmlns:a16="http://schemas.microsoft.com/office/drawing/2014/main" id="{0B7FFA5A-DCA8-68D4-7F7A-78A031FC85AA}"/>
              </a:ext>
            </a:extLst>
          </p:cNvPr>
          <p:cNvSpPr/>
          <p:nvPr/>
        </p:nvSpPr>
        <p:spPr>
          <a:xfrm>
            <a:off x="1410341" y="1996152"/>
            <a:ext cx="4436824" cy="4204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4" name="Google Shape;95;p20">
            <a:extLst>
              <a:ext uri="{FF2B5EF4-FFF2-40B4-BE49-F238E27FC236}">
                <a16:creationId xmlns:a16="http://schemas.microsoft.com/office/drawing/2014/main" id="{4FC6E09C-7DBA-E5B1-78DF-A48F5BF858BF}"/>
              </a:ext>
            </a:extLst>
          </p:cNvPr>
          <p:cNvSpPr txBox="1"/>
          <p:nvPr/>
        </p:nvSpPr>
        <p:spPr>
          <a:xfrm>
            <a:off x="1424763" y="1979611"/>
            <a:ext cx="4422402" cy="359922"/>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700" b="1" dirty="0">
                <a:solidFill>
                  <a:schemeClr val="lt1"/>
                </a:solidFill>
                <a:latin typeface="Nunito Sans"/>
                <a:ea typeface="Nunito Sans"/>
                <a:cs typeface="Nunito Sans"/>
                <a:sym typeface="Nunito Sans"/>
              </a:rPr>
              <a:t>Sobrecarga y pobreza de tiempo</a:t>
            </a:r>
          </a:p>
        </p:txBody>
      </p:sp>
      <p:sp>
        <p:nvSpPr>
          <p:cNvPr id="45" name="Google Shape;95;p20">
            <a:extLst>
              <a:ext uri="{FF2B5EF4-FFF2-40B4-BE49-F238E27FC236}">
                <a16:creationId xmlns:a16="http://schemas.microsoft.com/office/drawing/2014/main" id="{3204849E-F3A4-0578-1CC4-7C8D2D1CEA0A}"/>
              </a:ext>
            </a:extLst>
          </p:cNvPr>
          <p:cNvSpPr txBox="1"/>
          <p:nvPr/>
        </p:nvSpPr>
        <p:spPr>
          <a:xfrm>
            <a:off x="1410341" y="2426371"/>
            <a:ext cx="4436824" cy="1185062"/>
          </a:xfrm>
          <a:prstGeom prst="rect">
            <a:avLst/>
          </a:prstGeom>
          <a:noFill/>
          <a:ln>
            <a:noFill/>
          </a:ln>
        </p:spPr>
        <p:txBody>
          <a:bodyPr spcFirstLastPara="1" wrap="square" lIns="91425" tIns="45700" rIns="91425" bIns="45700" anchor="t" anchorCtr="0">
            <a:noAutofit/>
          </a:bodyPr>
          <a:lstStyle/>
          <a:p>
            <a:pPr lvl="0">
              <a:lnSpc>
                <a:spcPct val="150000"/>
              </a:lnSpc>
            </a:pPr>
            <a:r>
              <a:rPr lang="es-MX" sz="1200" dirty="0">
                <a:solidFill>
                  <a:schemeClr val="tx1"/>
                </a:solidFill>
                <a:latin typeface="Nunito Sans"/>
                <a:ea typeface="Nunito Sans"/>
                <a:cs typeface="Nunito Sans"/>
                <a:sym typeface="Nunito Sans"/>
              </a:rPr>
              <a:t>“Mi tiempo no es mi tiempo, es de mi hijo, estar todo el día con mi hijo, y no poder hacer nada para ti, ir al baño con tu hijo, no tener nada de tiempo. Entonces te agota mucho mentalmente”.</a:t>
            </a:r>
          </a:p>
        </p:txBody>
      </p:sp>
      <p:sp>
        <p:nvSpPr>
          <p:cNvPr id="46" name="Rectángulo 45">
            <a:extLst>
              <a:ext uri="{FF2B5EF4-FFF2-40B4-BE49-F238E27FC236}">
                <a16:creationId xmlns:a16="http://schemas.microsoft.com/office/drawing/2014/main" id="{36F2C5C5-E080-C78B-2ECE-9BC4F79EF8E0}"/>
              </a:ext>
            </a:extLst>
          </p:cNvPr>
          <p:cNvSpPr/>
          <p:nvPr/>
        </p:nvSpPr>
        <p:spPr>
          <a:xfrm>
            <a:off x="6452795" y="2430475"/>
            <a:ext cx="4403967" cy="11809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Google Shape;95;p20">
            <a:extLst>
              <a:ext uri="{FF2B5EF4-FFF2-40B4-BE49-F238E27FC236}">
                <a16:creationId xmlns:a16="http://schemas.microsoft.com/office/drawing/2014/main" id="{6E2F9A0C-9423-AA82-3391-C7057F040E6E}"/>
              </a:ext>
            </a:extLst>
          </p:cNvPr>
          <p:cNvSpPr txBox="1"/>
          <p:nvPr/>
        </p:nvSpPr>
        <p:spPr>
          <a:xfrm>
            <a:off x="6402464" y="2557086"/>
            <a:ext cx="4504627" cy="923632"/>
          </a:xfrm>
          <a:prstGeom prst="rect">
            <a:avLst/>
          </a:prstGeom>
          <a:noFill/>
          <a:ln>
            <a:noFill/>
          </a:ln>
        </p:spPr>
        <p:txBody>
          <a:bodyPr spcFirstLastPara="1" wrap="square" lIns="91425" tIns="45700" rIns="91425" bIns="45700" anchor="t" anchorCtr="0">
            <a:noAutofit/>
          </a:bodyPr>
          <a:lstStyle/>
          <a:p>
            <a:pPr lvl="0">
              <a:lnSpc>
                <a:spcPct val="150000"/>
              </a:lnSpc>
            </a:pPr>
            <a:r>
              <a:rPr lang="es-MX" sz="1200" dirty="0">
                <a:solidFill>
                  <a:schemeClr val="tx1"/>
                </a:solidFill>
                <a:latin typeface="Nunito Sans"/>
                <a:ea typeface="Nunito Sans"/>
                <a:cs typeface="Nunito Sans"/>
                <a:sym typeface="Nunito Sans"/>
              </a:rPr>
              <a:t>“Le pago a una persona que me la va a buscar y me la cuida una hora y media… Pero tampoco me alcanza el bolsillo como para pagar más horas todavía”.</a:t>
            </a:r>
          </a:p>
        </p:txBody>
      </p:sp>
      <p:sp>
        <p:nvSpPr>
          <p:cNvPr id="51" name="Google Shape;93;p20">
            <a:extLst>
              <a:ext uri="{FF2B5EF4-FFF2-40B4-BE49-F238E27FC236}">
                <a16:creationId xmlns:a16="http://schemas.microsoft.com/office/drawing/2014/main" id="{B9242330-7712-E0C9-7AEB-244F0787160E}"/>
              </a:ext>
            </a:extLst>
          </p:cNvPr>
          <p:cNvSpPr/>
          <p:nvPr/>
        </p:nvSpPr>
        <p:spPr>
          <a:xfrm>
            <a:off x="6442034" y="1999615"/>
            <a:ext cx="4436824" cy="4204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2" name="Google Shape;95;p20">
            <a:extLst>
              <a:ext uri="{FF2B5EF4-FFF2-40B4-BE49-F238E27FC236}">
                <a16:creationId xmlns:a16="http://schemas.microsoft.com/office/drawing/2014/main" id="{8EF0D400-C1C6-A7C8-0660-03A88D15AB0F}"/>
              </a:ext>
            </a:extLst>
          </p:cNvPr>
          <p:cNvSpPr txBox="1"/>
          <p:nvPr/>
        </p:nvSpPr>
        <p:spPr>
          <a:xfrm>
            <a:off x="6456456" y="1983074"/>
            <a:ext cx="4422402" cy="359922"/>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700" b="1" dirty="0">
                <a:solidFill>
                  <a:schemeClr val="lt1"/>
                </a:solidFill>
                <a:latin typeface="Nunito Sans"/>
                <a:ea typeface="Nunito Sans"/>
                <a:cs typeface="Nunito Sans"/>
                <a:sym typeface="Nunito Sans"/>
              </a:rPr>
              <a:t>Limitaciones para delegar</a:t>
            </a:r>
          </a:p>
        </p:txBody>
      </p:sp>
      <p:sp>
        <p:nvSpPr>
          <p:cNvPr id="53" name="Google Shape;93;p20">
            <a:extLst>
              <a:ext uri="{FF2B5EF4-FFF2-40B4-BE49-F238E27FC236}">
                <a16:creationId xmlns:a16="http://schemas.microsoft.com/office/drawing/2014/main" id="{A53EFED4-3C51-D336-7295-16CD53785F42}"/>
              </a:ext>
            </a:extLst>
          </p:cNvPr>
          <p:cNvSpPr/>
          <p:nvPr/>
        </p:nvSpPr>
        <p:spPr>
          <a:xfrm>
            <a:off x="1395920" y="4036619"/>
            <a:ext cx="4436824" cy="4204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4" name="Google Shape;95;p20">
            <a:extLst>
              <a:ext uri="{FF2B5EF4-FFF2-40B4-BE49-F238E27FC236}">
                <a16:creationId xmlns:a16="http://schemas.microsoft.com/office/drawing/2014/main" id="{659970EF-7C30-D230-ACD1-3BC8901204D5}"/>
              </a:ext>
            </a:extLst>
          </p:cNvPr>
          <p:cNvSpPr txBox="1"/>
          <p:nvPr/>
        </p:nvSpPr>
        <p:spPr>
          <a:xfrm>
            <a:off x="1410342" y="4020078"/>
            <a:ext cx="4422402" cy="359922"/>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700" b="1" dirty="0">
                <a:solidFill>
                  <a:schemeClr val="lt1"/>
                </a:solidFill>
                <a:latin typeface="Nunito Sans"/>
                <a:ea typeface="Nunito Sans"/>
                <a:cs typeface="Nunito Sans"/>
                <a:sym typeface="Nunito Sans"/>
              </a:rPr>
              <a:t>Fragilidad de redes familiares</a:t>
            </a:r>
          </a:p>
        </p:txBody>
      </p:sp>
      <p:sp>
        <p:nvSpPr>
          <p:cNvPr id="55" name="Google Shape;93;p20">
            <a:extLst>
              <a:ext uri="{FF2B5EF4-FFF2-40B4-BE49-F238E27FC236}">
                <a16:creationId xmlns:a16="http://schemas.microsoft.com/office/drawing/2014/main" id="{A260FB4B-A13F-D7C7-1F73-A2B9BDC1ECB2}"/>
              </a:ext>
            </a:extLst>
          </p:cNvPr>
          <p:cNvSpPr/>
          <p:nvPr/>
        </p:nvSpPr>
        <p:spPr>
          <a:xfrm>
            <a:off x="6458462" y="4006763"/>
            <a:ext cx="4436824" cy="4204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6" name="Google Shape;95;p20">
            <a:extLst>
              <a:ext uri="{FF2B5EF4-FFF2-40B4-BE49-F238E27FC236}">
                <a16:creationId xmlns:a16="http://schemas.microsoft.com/office/drawing/2014/main" id="{65F89804-1312-77C0-0412-C54F8A04BB2E}"/>
              </a:ext>
            </a:extLst>
          </p:cNvPr>
          <p:cNvSpPr txBox="1"/>
          <p:nvPr/>
        </p:nvSpPr>
        <p:spPr>
          <a:xfrm>
            <a:off x="6472884" y="3990222"/>
            <a:ext cx="4422402" cy="359922"/>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700" b="1" dirty="0">
                <a:solidFill>
                  <a:schemeClr val="lt1"/>
                </a:solidFill>
                <a:latin typeface="Nunito Sans"/>
                <a:ea typeface="Nunito Sans"/>
                <a:cs typeface="Nunito Sans"/>
                <a:sym typeface="Nunito Sans"/>
              </a:rPr>
              <a:t>Deuda institucional</a:t>
            </a:r>
          </a:p>
        </p:txBody>
      </p:sp>
      <p:sp>
        <p:nvSpPr>
          <p:cNvPr id="57" name="Google Shape;95;p20">
            <a:extLst>
              <a:ext uri="{FF2B5EF4-FFF2-40B4-BE49-F238E27FC236}">
                <a16:creationId xmlns:a16="http://schemas.microsoft.com/office/drawing/2014/main" id="{A166BBB9-8B35-2259-C7E8-C340DE5E8600}"/>
              </a:ext>
            </a:extLst>
          </p:cNvPr>
          <p:cNvSpPr txBox="1"/>
          <p:nvPr/>
        </p:nvSpPr>
        <p:spPr>
          <a:xfrm>
            <a:off x="1410341" y="3617821"/>
            <a:ext cx="5333801" cy="293143"/>
          </a:xfrm>
          <a:prstGeom prst="rect">
            <a:avLst/>
          </a:prstGeom>
          <a:noFill/>
          <a:ln>
            <a:noFill/>
          </a:ln>
        </p:spPr>
        <p:txBody>
          <a:bodyPr spcFirstLastPara="1" wrap="square" lIns="91425" tIns="45700" rIns="91425" bIns="45700" anchor="t" anchorCtr="0">
            <a:noAutofit/>
          </a:bodyPr>
          <a:lstStyle/>
          <a:p>
            <a:pPr lvl="0">
              <a:lnSpc>
                <a:spcPct val="150000"/>
              </a:lnSpc>
            </a:pPr>
            <a:r>
              <a:rPr lang="es-MX" sz="800" dirty="0">
                <a:solidFill>
                  <a:schemeClr val="lt1"/>
                </a:solidFill>
                <a:latin typeface="Nunito Sans"/>
                <a:ea typeface="Nunito Sans"/>
                <a:cs typeface="Nunito Sans"/>
                <a:sym typeface="Nunito Sans"/>
              </a:rPr>
              <a:t>— Participante 5, Grupo Focal Jóvenes cuidadoras de niños y niñas, primera infancia</a:t>
            </a:r>
          </a:p>
        </p:txBody>
      </p:sp>
      <p:sp>
        <p:nvSpPr>
          <p:cNvPr id="58" name="Google Shape;95;p20">
            <a:extLst>
              <a:ext uri="{FF2B5EF4-FFF2-40B4-BE49-F238E27FC236}">
                <a16:creationId xmlns:a16="http://schemas.microsoft.com/office/drawing/2014/main" id="{DFBA704F-1267-4ED1-682A-6D85AE2BB6D3}"/>
              </a:ext>
            </a:extLst>
          </p:cNvPr>
          <p:cNvSpPr txBox="1"/>
          <p:nvPr/>
        </p:nvSpPr>
        <p:spPr>
          <a:xfrm>
            <a:off x="6402464" y="3591569"/>
            <a:ext cx="5333801" cy="293143"/>
          </a:xfrm>
          <a:prstGeom prst="rect">
            <a:avLst/>
          </a:prstGeom>
          <a:noFill/>
          <a:ln>
            <a:noFill/>
          </a:ln>
        </p:spPr>
        <p:txBody>
          <a:bodyPr spcFirstLastPara="1" wrap="square" lIns="91425" tIns="45700" rIns="91425" bIns="45700" anchor="t" anchorCtr="0">
            <a:noAutofit/>
          </a:bodyPr>
          <a:lstStyle/>
          <a:p>
            <a:pPr lvl="0">
              <a:lnSpc>
                <a:spcPct val="150000"/>
              </a:lnSpc>
            </a:pPr>
            <a:r>
              <a:rPr lang="es-MX" sz="800" dirty="0">
                <a:solidFill>
                  <a:schemeClr val="lt1"/>
                </a:solidFill>
                <a:latin typeface="Nunito Sans"/>
                <a:ea typeface="Nunito Sans"/>
                <a:cs typeface="Nunito Sans"/>
                <a:sym typeface="Nunito Sans"/>
              </a:rPr>
              <a:t>— Participante 1, Grupo Focal Mujeres cuidadoras mayores</a:t>
            </a:r>
          </a:p>
        </p:txBody>
      </p:sp>
      <p:sp>
        <p:nvSpPr>
          <p:cNvPr id="59" name="Google Shape;95;p20">
            <a:extLst>
              <a:ext uri="{FF2B5EF4-FFF2-40B4-BE49-F238E27FC236}">
                <a16:creationId xmlns:a16="http://schemas.microsoft.com/office/drawing/2014/main" id="{AFBFB727-11B0-59EB-ABD4-08305425A9F2}"/>
              </a:ext>
            </a:extLst>
          </p:cNvPr>
          <p:cNvSpPr txBox="1"/>
          <p:nvPr/>
        </p:nvSpPr>
        <p:spPr>
          <a:xfrm>
            <a:off x="1395920" y="5647036"/>
            <a:ext cx="5333801" cy="293143"/>
          </a:xfrm>
          <a:prstGeom prst="rect">
            <a:avLst/>
          </a:prstGeom>
          <a:noFill/>
          <a:ln>
            <a:noFill/>
          </a:ln>
        </p:spPr>
        <p:txBody>
          <a:bodyPr spcFirstLastPara="1" wrap="square" lIns="91425" tIns="45700" rIns="91425" bIns="45700" anchor="t" anchorCtr="0">
            <a:noAutofit/>
          </a:bodyPr>
          <a:lstStyle/>
          <a:p>
            <a:pPr lvl="0">
              <a:lnSpc>
                <a:spcPct val="150000"/>
              </a:lnSpc>
            </a:pPr>
            <a:r>
              <a:rPr lang="es-MX" sz="800" dirty="0">
                <a:solidFill>
                  <a:schemeClr val="lt1"/>
                </a:solidFill>
                <a:latin typeface="Nunito Sans"/>
                <a:ea typeface="Nunito Sans"/>
                <a:cs typeface="Nunito Sans"/>
                <a:sym typeface="Nunito Sans"/>
              </a:rPr>
              <a:t>— Participante 1, Grupo Focal Mujeres cuidadoras mayores</a:t>
            </a:r>
          </a:p>
        </p:txBody>
      </p:sp>
      <p:sp>
        <p:nvSpPr>
          <p:cNvPr id="60" name="Google Shape;95;p20">
            <a:extLst>
              <a:ext uri="{FF2B5EF4-FFF2-40B4-BE49-F238E27FC236}">
                <a16:creationId xmlns:a16="http://schemas.microsoft.com/office/drawing/2014/main" id="{1F11EACB-6331-4C2B-F061-0C4CD16F4312}"/>
              </a:ext>
            </a:extLst>
          </p:cNvPr>
          <p:cNvSpPr txBox="1"/>
          <p:nvPr/>
        </p:nvSpPr>
        <p:spPr>
          <a:xfrm>
            <a:off x="6458462" y="5842330"/>
            <a:ext cx="5333801" cy="293143"/>
          </a:xfrm>
          <a:prstGeom prst="rect">
            <a:avLst/>
          </a:prstGeom>
          <a:noFill/>
          <a:ln>
            <a:noFill/>
          </a:ln>
        </p:spPr>
        <p:txBody>
          <a:bodyPr spcFirstLastPara="1" wrap="square" lIns="91425" tIns="45700" rIns="91425" bIns="45700" anchor="t" anchorCtr="0">
            <a:noAutofit/>
          </a:bodyPr>
          <a:lstStyle/>
          <a:p>
            <a:pPr lvl="0">
              <a:lnSpc>
                <a:spcPct val="150000"/>
              </a:lnSpc>
            </a:pPr>
            <a:r>
              <a:rPr lang="es-MX" sz="800" dirty="0">
                <a:solidFill>
                  <a:schemeClr val="lt1"/>
                </a:solidFill>
                <a:latin typeface="Nunito Sans"/>
                <a:ea typeface="Nunito Sans"/>
                <a:cs typeface="Nunito Sans"/>
                <a:sym typeface="Nunito Sans"/>
              </a:rPr>
              <a:t>— Participante 2, Grupo Focal Mujeres cuidadoras de personas mayores o con discapacidad</a:t>
            </a:r>
          </a:p>
        </p:txBody>
      </p:sp>
    </p:spTree>
    <p:extLst>
      <p:ext uri="{BB962C8B-B14F-4D97-AF65-F5344CB8AC3E}">
        <p14:creationId xmlns:p14="http://schemas.microsoft.com/office/powerpoint/2010/main" val="413134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804939F8-BECC-E796-EF6C-D95861A08E5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1EE5724D-3BAE-F3C1-2227-9A3A65D455E7}"/>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3A7C1A2C-31B5-1C14-ABC3-4C1E41D3C07E}"/>
              </a:ext>
            </a:extLst>
          </p:cNvPr>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6" name="Google Shape;96;p20">
            <a:extLst>
              <a:ext uri="{FF2B5EF4-FFF2-40B4-BE49-F238E27FC236}">
                <a16:creationId xmlns:a16="http://schemas.microsoft.com/office/drawing/2014/main" id="{F95E51A4-9721-3683-7273-A8D51EFD15CC}"/>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D" sz="2800" b="1" dirty="0" err="1">
                <a:solidFill>
                  <a:schemeClr val="lt1"/>
                </a:solidFill>
                <a:latin typeface="Montserrat ExtraBold"/>
                <a:ea typeface="Montserrat ExtraBold"/>
                <a:cs typeface="Montserrat ExtraBold"/>
                <a:sym typeface="Montserrat ExtraBold"/>
              </a:rPr>
              <a:t>Instrumentos</a:t>
            </a:r>
            <a:r>
              <a:rPr lang="en-ID" sz="2800" b="1" dirty="0">
                <a:solidFill>
                  <a:schemeClr val="lt1"/>
                </a:solidFill>
                <a:latin typeface="Montserrat ExtraBold"/>
                <a:ea typeface="Montserrat ExtraBold"/>
                <a:cs typeface="Montserrat ExtraBold"/>
                <a:sym typeface="Montserrat ExtraBold"/>
              </a:rPr>
              <a:t> que </a:t>
            </a:r>
            <a:r>
              <a:rPr lang="en-ID" sz="2800" b="1" dirty="0" err="1">
                <a:solidFill>
                  <a:schemeClr val="lt1"/>
                </a:solidFill>
                <a:latin typeface="Montserrat ExtraBold"/>
                <a:ea typeface="Montserrat ExtraBold"/>
                <a:cs typeface="Montserrat ExtraBold"/>
                <a:sym typeface="Montserrat ExtraBold"/>
              </a:rPr>
              <a:t>excluyen</a:t>
            </a:r>
            <a:endParaRPr dirty="0"/>
          </a:p>
        </p:txBody>
      </p:sp>
      <p:pic>
        <p:nvPicPr>
          <p:cNvPr id="9" name="Imagen 8">
            <a:extLst>
              <a:ext uri="{FF2B5EF4-FFF2-40B4-BE49-F238E27FC236}">
                <a16:creationId xmlns:a16="http://schemas.microsoft.com/office/drawing/2014/main" id="{8681446F-3459-F035-0063-12F3E39FC6E9}"/>
              </a:ext>
            </a:extLst>
          </p:cNvPr>
          <p:cNvPicPr>
            <a:picLocks noChangeAspect="1"/>
          </p:cNvPicPr>
          <p:nvPr/>
        </p:nvPicPr>
        <p:blipFill>
          <a:blip r:embed="rId3"/>
          <a:stretch>
            <a:fillRect/>
          </a:stretch>
        </p:blipFill>
        <p:spPr>
          <a:xfrm>
            <a:off x="11584792" y="204670"/>
            <a:ext cx="355671" cy="720000"/>
          </a:xfrm>
          <a:prstGeom prst="rect">
            <a:avLst/>
          </a:prstGeom>
        </p:spPr>
      </p:pic>
      <p:sp>
        <p:nvSpPr>
          <p:cNvPr id="93" name="Google Shape;93;p20">
            <a:extLst>
              <a:ext uri="{FF2B5EF4-FFF2-40B4-BE49-F238E27FC236}">
                <a16:creationId xmlns:a16="http://schemas.microsoft.com/office/drawing/2014/main" id="{48D956CA-54B9-63BF-6190-9BCAAFFD37B9}"/>
              </a:ext>
            </a:extLst>
          </p:cNvPr>
          <p:cNvSpPr/>
          <p:nvPr/>
        </p:nvSpPr>
        <p:spPr>
          <a:xfrm>
            <a:off x="1324625" y="2735900"/>
            <a:ext cx="2853971" cy="2453013"/>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 name="Google Shape;93;p20">
            <a:extLst>
              <a:ext uri="{FF2B5EF4-FFF2-40B4-BE49-F238E27FC236}">
                <a16:creationId xmlns:a16="http://schemas.microsoft.com/office/drawing/2014/main" id="{14002BE9-DDB5-7F4F-FA40-BC47FFFC904D}"/>
              </a:ext>
            </a:extLst>
          </p:cNvPr>
          <p:cNvSpPr/>
          <p:nvPr/>
        </p:nvSpPr>
        <p:spPr>
          <a:xfrm>
            <a:off x="7938078" y="2753099"/>
            <a:ext cx="2853972" cy="2435814"/>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Google Shape;95;p20">
            <a:extLst>
              <a:ext uri="{FF2B5EF4-FFF2-40B4-BE49-F238E27FC236}">
                <a16:creationId xmlns:a16="http://schemas.microsoft.com/office/drawing/2014/main" id="{1E25C08F-FDBE-EE44-456A-5C3BF2B316CE}"/>
              </a:ext>
            </a:extLst>
          </p:cNvPr>
          <p:cNvSpPr txBox="1"/>
          <p:nvPr/>
        </p:nvSpPr>
        <p:spPr>
          <a:xfrm>
            <a:off x="1305426" y="2746879"/>
            <a:ext cx="2873169" cy="135557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Instrumento 01</a:t>
            </a:r>
          </a:p>
          <a:p>
            <a:pPr lvl="0">
              <a:lnSpc>
                <a:spcPct val="150000"/>
              </a:lnSpc>
            </a:pPr>
            <a:r>
              <a:rPr lang="es-MX" sz="1300" b="1" dirty="0">
                <a:solidFill>
                  <a:schemeClr val="lt1"/>
                </a:solidFill>
                <a:latin typeface="Nunito Sans"/>
                <a:ea typeface="Nunito Sans"/>
                <a:cs typeface="Nunito Sans"/>
                <a:sym typeface="Nunito Sans"/>
              </a:rPr>
              <a:t>Bono de colocación municipal</a:t>
            </a:r>
          </a:p>
          <a:p>
            <a:pPr lvl="0">
              <a:lnSpc>
                <a:spcPct val="150000"/>
              </a:lnSpc>
            </a:pPr>
            <a:endParaRPr lang="es-MX" sz="1300" dirty="0">
              <a:solidFill>
                <a:schemeClr val="lt1"/>
              </a:solidFill>
              <a:latin typeface="Nunito Sans"/>
              <a:ea typeface="Nunito Sans"/>
              <a:cs typeface="Nunito Sans"/>
              <a:sym typeface="Nunito Sans"/>
            </a:endParaRPr>
          </a:p>
          <a:p>
            <a:pPr lvl="0">
              <a:lnSpc>
                <a:spcPct val="150000"/>
              </a:lnSpc>
            </a:pPr>
            <a:r>
              <a:rPr lang="es-MX" sz="1200" dirty="0">
                <a:solidFill>
                  <a:schemeClr val="lt1"/>
                </a:solidFill>
                <a:latin typeface="Nunito Sans"/>
                <a:ea typeface="Nunito Sans"/>
                <a:cs typeface="Nunito Sans"/>
                <a:sym typeface="Nunito Sans"/>
              </a:rPr>
              <a:t>Benefició sobre todo a quienes ya tenían un vínculo laboral activo. Las cuidadoras con trayectorias interrumpidas —la población a priorizar— fueron excluidas.</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13" name="Google Shape;93;p20">
            <a:extLst>
              <a:ext uri="{FF2B5EF4-FFF2-40B4-BE49-F238E27FC236}">
                <a16:creationId xmlns:a16="http://schemas.microsoft.com/office/drawing/2014/main" id="{79E2D926-E257-FE68-6F7F-3091B9ACD5F8}"/>
              </a:ext>
            </a:extLst>
          </p:cNvPr>
          <p:cNvSpPr/>
          <p:nvPr/>
        </p:nvSpPr>
        <p:spPr>
          <a:xfrm>
            <a:off x="4631351" y="2746879"/>
            <a:ext cx="2853971" cy="2442034"/>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Google Shape;95;p20">
            <a:extLst>
              <a:ext uri="{FF2B5EF4-FFF2-40B4-BE49-F238E27FC236}">
                <a16:creationId xmlns:a16="http://schemas.microsoft.com/office/drawing/2014/main" id="{81CA297B-8765-0F7E-F5D1-0B511FFC01F3}"/>
              </a:ext>
            </a:extLst>
          </p:cNvPr>
          <p:cNvSpPr txBox="1"/>
          <p:nvPr/>
        </p:nvSpPr>
        <p:spPr>
          <a:xfrm>
            <a:off x="4631350" y="2753099"/>
            <a:ext cx="2853971" cy="1956461"/>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Instrumento 02</a:t>
            </a:r>
          </a:p>
          <a:p>
            <a:pPr lvl="0">
              <a:lnSpc>
                <a:spcPct val="150000"/>
              </a:lnSpc>
            </a:pPr>
            <a:r>
              <a:rPr lang="es-MX" sz="1300" b="1" dirty="0">
                <a:solidFill>
                  <a:schemeClr val="lt1"/>
                </a:solidFill>
                <a:latin typeface="Nunito Sans"/>
                <a:ea typeface="Nunito Sans"/>
                <a:cs typeface="Nunito Sans"/>
                <a:sym typeface="Nunito Sans"/>
              </a:rPr>
              <a:t>Bono al Trabajo de la Mujer</a:t>
            </a:r>
          </a:p>
          <a:p>
            <a:pPr lvl="0">
              <a:lnSpc>
                <a:spcPct val="150000"/>
              </a:lnSpc>
            </a:pPr>
            <a:endParaRPr lang="es-MX" sz="1300" dirty="0">
              <a:solidFill>
                <a:schemeClr val="lt1"/>
              </a:solidFill>
              <a:latin typeface="Nunito Sans"/>
              <a:ea typeface="Nunito Sans"/>
              <a:cs typeface="Nunito Sans"/>
              <a:sym typeface="Nunito Sans"/>
            </a:endParaRPr>
          </a:p>
          <a:p>
            <a:pPr lvl="0">
              <a:lnSpc>
                <a:spcPct val="150000"/>
              </a:lnSpc>
            </a:pPr>
            <a:r>
              <a:rPr lang="es-MX" sz="1200" dirty="0">
                <a:solidFill>
                  <a:schemeClr val="lt1"/>
                </a:solidFill>
                <a:latin typeface="Nunito Sans"/>
                <a:ea typeface="Nunito Sans"/>
                <a:cs typeface="Nunito Sans"/>
                <a:sym typeface="Nunito Sans"/>
              </a:rPr>
              <a:t>Exige cotización formal previa. </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4" name="Google Shape;95;p20">
            <a:extLst>
              <a:ext uri="{FF2B5EF4-FFF2-40B4-BE49-F238E27FC236}">
                <a16:creationId xmlns:a16="http://schemas.microsoft.com/office/drawing/2014/main" id="{29B2E9E2-F6DA-7A3A-B995-C145FF0299CC}"/>
              </a:ext>
            </a:extLst>
          </p:cNvPr>
          <p:cNvSpPr txBox="1"/>
          <p:nvPr/>
        </p:nvSpPr>
        <p:spPr>
          <a:xfrm>
            <a:off x="948690" y="1832367"/>
            <a:ext cx="10309860" cy="77177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Los instrumentos de fomento al empleo no consideran el perfil real de las cuidadoras: la condicionalidad al empleo formal excluye a quienes fueron expulsadas del mercado, y las prestaciones que sí las alcanzan se desactivan con el primer contrato.</a:t>
            </a:r>
          </a:p>
        </p:txBody>
      </p:sp>
      <p:sp>
        <p:nvSpPr>
          <p:cNvPr id="6" name="Google Shape;95;p20">
            <a:extLst>
              <a:ext uri="{FF2B5EF4-FFF2-40B4-BE49-F238E27FC236}">
                <a16:creationId xmlns:a16="http://schemas.microsoft.com/office/drawing/2014/main" id="{45D82B36-7381-EE7D-9F1B-46CF0977591A}"/>
              </a:ext>
            </a:extLst>
          </p:cNvPr>
          <p:cNvSpPr txBox="1"/>
          <p:nvPr/>
        </p:nvSpPr>
        <p:spPr>
          <a:xfrm>
            <a:off x="7938076" y="2735901"/>
            <a:ext cx="2803467" cy="2435814"/>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Instrumento 03</a:t>
            </a:r>
          </a:p>
          <a:p>
            <a:pPr lvl="0">
              <a:lnSpc>
                <a:spcPct val="150000"/>
              </a:lnSpc>
            </a:pPr>
            <a:r>
              <a:rPr lang="es-MX" sz="1300" b="1" dirty="0">
                <a:solidFill>
                  <a:schemeClr val="lt1"/>
                </a:solidFill>
                <a:latin typeface="Nunito Sans"/>
                <a:ea typeface="Nunito Sans"/>
                <a:cs typeface="Nunito Sans"/>
                <a:sym typeface="Nunito Sans"/>
              </a:rPr>
              <a:t>Pensión de invalidez y estipendio</a:t>
            </a:r>
          </a:p>
          <a:p>
            <a:pPr lvl="0">
              <a:lnSpc>
                <a:spcPct val="150000"/>
              </a:lnSpc>
            </a:pPr>
            <a:endParaRPr lang="es-MX" sz="1300" dirty="0">
              <a:solidFill>
                <a:schemeClr val="lt1"/>
              </a:solidFill>
              <a:latin typeface="Nunito Sans"/>
              <a:ea typeface="Nunito Sans"/>
              <a:cs typeface="Nunito Sans"/>
              <a:sym typeface="Nunito Sans"/>
            </a:endParaRPr>
          </a:p>
          <a:p>
            <a:pPr lvl="0">
              <a:lnSpc>
                <a:spcPct val="150000"/>
              </a:lnSpc>
            </a:pPr>
            <a:r>
              <a:rPr lang="es-MX" sz="1200" dirty="0">
                <a:solidFill>
                  <a:schemeClr val="lt1"/>
                </a:solidFill>
                <a:latin typeface="Nunito Sans"/>
                <a:ea typeface="Nunito Sans"/>
                <a:cs typeface="Nunito Sans"/>
                <a:sym typeface="Nunito Sans"/>
              </a:rPr>
              <a:t>Se desactivan con el primer contrato formal. La fórmula penaliza la inserción: «el Estado igual te castiga, no te deja crecer».</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15" name="Google Shape;93;p20">
            <a:extLst>
              <a:ext uri="{FF2B5EF4-FFF2-40B4-BE49-F238E27FC236}">
                <a16:creationId xmlns:a16="http://schemas.microsoft.com/office/drawing/2014/main" id="{7A995AAC-EEFF-C8D2-8F35-FD7591F1FCE4}"/>
              </a:ext>
            </a:extLst>
          </p:cNvPr>
          <p:cNvSpPr/>
          <p:nvPr/>
        </p:nvSpPr>
        <p:spPr>
          <a:xfrm>
            <a:off x="1324625" y="5399850"/>
            <a:ext cx="2853970" cy="611210"/>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6" name="Google Shape;95;p20">
            <a:extLst>
              <a:ext uri="{FF2B5EF4-FFF2-40B4-BE49-F238E27FC236}">
                <a16:creationId xmlns:a16="http://schemas.microsoft.com/office/drawing/2014/main" id="{18A9D1B8-A306-2CC5-FD6B-5F57D26F5FE3}"/>
              </a:ext>
            </a:extLst>
          </p:cNvPr>
          <p:cNvSpPr txBox="1"/>
          <p:nvPr/>
        </p:nvSpPr>
        <p:spPr>
          <a:xfrm>
            <a:off x="1944250" y="5444355"/>
            <a:ext cx="1638922" cy="488612"/>
          </a:xfrm>
          <a:prstGeom prst="rect">
            <a:avLst/>
          </a:prstGeom>
          <a:noFill/>
          <a:ln>
            <a:noFill/>
          </a:ln>
        </p:spPr>
        <p:txBody>
          <a:bodyPr spcFirstLastPara="1" wrap="square" lIns="91425" tIns="45700" rIns="91425" bIns="45700" anchor="t" anchorCtr="0">
            <a:noAutofit/>
          </a:bodyPr>
          <a:lstStyle/>
          <a:p>
            <a:pPr lvl="0">
              <a:lnSpc>
                <a:spcPct val="150000"/>
              </a:lnSpc>
            </a:pPr>
            <a:r>
              <a:rPr lang="es-MX" sz="1700" b="1" dirty="0">
                <a:solidFill>
                  <a:schemeClr val="lt1"/>
                </a:solidFill>
                <a:latin typeface="Nunito Sans"/>
                <a:ea typeface="Nunito Sans"/>
                <a:cs typeface="Nunito Sans"/>
                <a:sym typeface="Nunito Sans"/>
              </a:rPr>
              <a:t>El nudo crítico</a:t>
            </a:r>
          </a:p>
        </p:txBody>
      </p:sp>
      <p:sp>
        <p:nvSpPr>
          <p:cNvPr id="27" name="Rectángulo 26">
            <a:extLst>
              <a:ext uri="{FF2B5EF4-FFF2-40B4-BE49-F238E27FC236}">
                <a16:creationId xmlns:a16="http://schemas.microsoft.com/office/drawing/2014/main" id="{EA5EC92A-8595-5DF0-4DCB-E755B655F6F8}"/>
              </a:ext>
            </a:extLst>
          </p:cNvPr>
          <p:cNvSpPr/>
          <p:nvPr/>
        </p:nvSpPr>
        <p:spPr>
          <a:xfrm>
            <a:off x="4202797" y="5406818"/>
            <a:ext cx="6589253" cy="6042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Google Shape;95;p20">
            <a:extLst>
              <a:ext uri="{FF2B5EF4-FFF2-40B4-BE49-F238E27FC236}">
                <a16:creationId xmlns:a16="http://schemas.microsoft.com/office/drawing/2014/main" id="{12BFADD2-7A15-6668-DB8A-DF0F73025FB6}"/>
              </a:ext>
            </a:extLst>
          </p:cNvPr>
          <p:cNvSpPr txBox="1"/>
          <p:nvPr/>
        </p:nvSpPr>
        <p:spPr>
          <a:xfrm>
            <a:off x="4143767" y="5428024"/>
            <a:ext cx="6683107" cy="562326"/>
          </a:xfrm>
          <a:prstGeom prst="rect">
            <a:avLst/>
          </a:prstGeom>
          <a:noFill/>
          <a:ln>
            <a:noFill/>
          </a:ln>
        </p:spPr>
        <p:txBody>
          <a:bodyPr spcFirstLastPara="1" wrap="square" lIns="91425" tIns="45700" rIns="91425" bIns="45700" anchor="t" anchorCtr="0">
            <a:noAutofit/>
          </a:bodyPr>
          <a:lstStyle/>
          <a:p>
            <a:pPr lvl="0">
              <a:lnSpc>
                <a:spcPct val="150000"/>
              </a:lnSpc>
            </a:pPr>
            <a:r>
              <a:rPr lang="es-MX" sz="1000" dirty="0">
                <a:solidFill>
                  <a:schemeClr val="tx1"/>
                </a:solidFill>
                <a:latin typeface="Nunito Sans"/>
                <a:ea typeface="Nunito Sans"/>
                <a:cs typeface="Nunito Sans"/>
                <a:sym typeface="Nunito Sans"/>
              </a:rPr>
              <a:t>Los tres instrumentos comparten un punto ciego: la condicionalidad al empleo formal. Se requiere rediseñarlos con retiro gradual de beneficios y períodos de coexistencia entre la prestación y el nuevo trabajo.</a:t>
            </a:r>
          </a:p>
        </p:txBody>
      </p:sp>
    </p:spTree>
    <p:extLst>
      <p:ext uri="{BB962C8B-B14F-4D97-AF65-F5344CB8AC3E}">
        <p14:creationId xmlns:p14="http://schemas.microsoft.com/office/powerpoint/2010/main" val="3893811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3BC805AC-F0CC-74BC-DF3D-BFF4DA62B6BD}"/>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5B2A3199-E0C2-4A64-7B94-506EF79CC5F3}"/>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379E9B3B-9797-2DAF-C49C-0BC4AA34AB12}"/>
              </a:ext>
            </a:extLst>
          </p:cNvPr>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6" name="Google Shape;96;p20">
            <a:extLst>
              <a:ext uri="{FF2B5EF4-FFF2-40B4-BE49-F238E27FC236}">
                <a16:creationId xmlns:a16="http://schemas.microsoft.com/office/drawing/2014/main" id="{AD81B224-6F87-D077-6225-A8578F49FBB0}"/>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D" sz="2800" b="1" dirty="0" err="1">
                <a:solidFill>
                  <a:schemeClr val="lt1"/>
                </a:solidFill>
                <a:latin typeface="Montserrat ExtraBold"/>
                <a:sym typeface="Montserrat ExtraBold"/>
              </a:rPr>
              <a:t>Oportunidades</a:t>
            </a:r>
            <a:r>
              <a:rPr lang="en-ID" sz="2800" b="1" dirty="0">
                <a:solidFill>
                  <a:schemeClr val="lt1"/>
                </a:solidFill>
                <a:latin typeface="Montserrat ExtraBold"/>
                <a:sym typeface="Montserrat ExtraBold"/>
              </a:rPr>
              <a:t> y </a:t>
            </a:r>
            <a:r>
              <a:rPr lang="en-ID" sz="2800" b="1" dirty="0" err="1">
                <a:solidFill>
                  <a:schemeClr val="lt1"/>
                </a:solidFill>
                <a:latin typeface="Montserrat ExtraBold"/>
                <a:sym typeface="Montserrat ExtraBold"/>
              </a:rPr>
              <a:t>potencialidades</a:t>
            </a:r>
            <a:r>
              <a:rPr lang="en-ID" sz="2800" b="1" dirty="0">
                <a:solidFill>
                  <a:schemeClr val="lt1"/>
                </a:solidFill>
                <a:latin typeface="Montserrat ExtraBold"/>
                <a:sym typeface="Montserrat ExtraBold"/>
              </a:rPr>
              <a:t> </a:t>
            </a:r>
            <a:r>
              <a:rPr lang="en-ID" sz="2800" b="1" dirty="0" err="1">
                <a:solidFill>
                  <a:schemeClr val="lt1"/>
                </a:solidFill>
                <a:latin typeface="Montserrat ExtraBold"/>
                <a:sym typeface="Montserrat ExtraBold"/>
              </a:rPr>
              <a:t>identificadas</a:t>
            </a:r>
            <a:endParaRPr dirty="0"/>
          </a:p>
        </p:txBody>
      </p:sp>
      <p:pic>
        <p:nvPicPr>
          <p:cNvPr id="9" name="Imagen 8">
            <a:extLst>
              <a:ext uri="{FF2B5EF4-FFF2-40B4-BE49-F238E27FC236}">
                <a16:creationId xmlns:a16="http://schemas.microsoft.com/office/drawing/2014/main" id="{91E7A053-559F-44F7-09AF-03D984F38167}"/>
              </a:ext>
            </a:extLst>
          </p:cNvPr>
          <p:cNvPicPr>
            <a:picLocks noChangeAspect="1"/>
          </p:cNvPicPr>
          <p:nvPr/>
        </p:nvPicPr>
        <p:blipFill>
          <a:blip r:embed="rId3"/>
          <a:stretch>
            <a:fillRect/>
          </a:stretch>
        </p:blipFill>
        <p:spPr>
          <a:xfrm>
            <a:off x="11584792" y="204670"/>
            <a:ext cx="355671" cy="720000"/>
          </a:xfrm>
          <a:prstGeom prst="rect">
            <a:avLst/>
          </a:prstGeom>
        </p:spPr>
      </p:pic>
      <p:sp>
        <p:nvSpPr>
          <p:cNvPr id="93" name="Google Shape;93;p20">
            <a:extLst>
              <a:ext uri="{FF2B5EF4-FFF2-40B4-BE49-F238E27FC236}">
                <a16:creationId xmlns:a16="http://schemas.microsoft.com/office/drawing/2014/main" id="{DCC82B8B-9394-A16A-16EC-CFBF94BA5D09}"/>
              </a:ext>
            </a:extLst>
          </p:cNvPr>
          <p:cNvSpPr/>
          <p:nvPr/>
        </p:nvSpPr>
        <p:spPr>
          <a:xfrm>
            <a:off x="1393004" y="2604137"/>
            <a:ext cx="4423143" cy="113228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 name="Google Shape;93;p20">
            <a:extLst>
              <a:ext uri="{FF2B5EF4-FFF2-40B4-BE49-F238E27FC236}">
                <a16:creationId xmlns:a16="http://schemas.microsoft.com/office/drawing/2014/main" id="{754131E8-012B-B7A2-19C8-DBCAD3A8C30F}"/>
              </a:ext>
            </a:extLst>
          </p:cNvPr>
          <p:cNvSpPr/>
          <p:nvPr/>
        </p:nvSpPr>
        <p:spPr>
          <a:xfrm>
            <a:off x="1385384" y="3887439"/>
            <a:ext cx="4423143" cy="1132288"/>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Google Shape;93;p20">
            <a:extLst>
              <a:ext uri="{FF2B5EF4-FFF2-40B4-BE49-F238E27FC236}">
                <a16:creationId xmlns:a16="http://schemas.microsoft.com/office/drawing/2014/main" id="{73762D76-2395-741B-4AEA-29C5AA755B2B}"/>
              </a:ext>
            </a:extLst>
          </p:cNvPr>
          <p:cNvSpPr/>
          <p:nvPr/>
        </p:nvSpPr>
        <p:spPr>
          <a:xfrm>
            <a:off x="1376211" y="5196110"/>
            <a:ext cx="4423143" cy="961444"/>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Google Shape;95;p20">
            <a:extLst>
              <a:ext uri="{FF2B5EF4-FFF2-40B4-BE49-F238E27FC236}">
                <a16:creationId xmlns:a16="http://schemas.microsoft.com/office/drawing/2014/main" id="{939EABB0-0E4C-7B5F-0EE2-9C3DD8F9C922}"/>
              </a:ext>
            </a:extLst>
          </p:cNvPr>
          <p:cNvSpPr txBox="1"/>
          <p:nvPr/>
        </p:nvSpPr>
        <p:spPr>
          <a:xfrm>
            <a:off x="1393004" y="2687990"/>
            <a:ext cx="4442398" cy="954995"/>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Autoimagen productiva</a:t>
            </a:r>
          </a:p>
          <a:p>
            <a:pPr lvl="0">
              <a:lnSpc>
                <a:spcPct val="150000"/>
              </a:lnSpc>
            </a:pPr>
            <a:r>
              <a:rPr lang="es-MX" sz="1200" dirty="0">
                <a:solidFill>
                  <a:schemeClr val="lt1"/>
                </a:solidFill>
                <a:latin typeface="Nunito Sans"/>
                <a:ea typeface="Nunito Sans"/>
                <a:cs typeface="Nunito Sans"/>
                <a:sym typeface="Nunito Sans"/>
              </a:rPr>
              <a:t>Las mujeres no se reconocen como inactivas o incompetentes, sino como «temporalmente desplazadas» del mercado laboral.</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13" name="Google Shape;93;p20">
            <a:extLst>
              <a:ext uri="{FF2B5EF4-FFF2-40B4-BE49-F238E27FC236}">
                <a16:creationId xmlns:a16="http://schemas.microsoft.com/office/drawing/2014/main" id="{2D636CBC-82D4-D8E6-87E9-11F258A90D6B}"/>
              </a:ext>
            </a:extLst>
          </p:cNvPr>
          <p:cNvSpPr/>
          <p:nvPr/>
        </p:nvSpPr>
        <p:spPr>
          <a:xfrm>
            <a:off x="6454130" y="2615979"/>
            <a:ext cx="4418113" cy="1138508"/>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 name="Google Shape;93;p20">
            <a:extLst>
              <a:ext uri="{FF2B5EF4-FFF2-40B4-BE49-F238E27FC236}">
                <a16:creationId xmlns:a16="http://schemas.microsoft.com/office/drawing/2014/main" id="{5C714568-A708-EE29-B031-0515E3EF5761}"/>
              </a:ext>
            </a:extLst>
          </p:cNvPr>
          <p:cNvSpPr/>
          <p:nvPr/>
        </p:nvSpPr>
        <p:spPr>
          <a:xfrm>
            <a:off x="6454130" y="3920370"/>
            <a:ext cx="4408603" cy="1117417"/>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 name="Google Shape;93;p20">
            <a:extLst>
              <a:ext uri="{FF2B5EF4-FFF2-40B4-BE49-F238E27FC236}">
                <a16:creationId xmlns:a16="http://schemas.microsoft.com/office/drawing/2014/main" id="{EBB3BC71-2F86-3872-B53E-684B721B2D7A}"/>
              </a:ext>
            </a:extLst>
          </p:cNvPr>
          <p:cNvSpPr/>
          <p:nvPr/>
        </p:nvSpPr>
        <p:spPr>
          <a:xfrm>
            <a:off x="6463876" y="5214172"/>
            <a:ext cx="4403888" cy="961444"/>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Google Shape;95;p20">
            <a:extLst>
              <a:ext uri="{FF2B5EF4-FFF2-40B4-BE49-F238E27FC236}">
                <a16:creationId xmlns:a16="http://schemas.microsoft.com/office/drawing/2014/main" id="{4B04875F-BFD2-95BF-FE93-BFA5C4376555}"/>
              </a:ext>
            </a:extLst>
          </p:cNvPr>
          <p:cNvSpPr txBox="1"/>
          <p:nvPr/>
        </p:nvSpPr>
        <p:spPr>
          <a:xfrm>
            <a:off x="6429845" y="2567893"/>
            <a:ext cx="4442398" cy="109618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Emprendimiento como estrategia adaptativa</a:t>
            </a:r>
          </a:p>
          <a:p>
            <a:pPr lvl="0">
              <a:lnSpc>
                <a:spcPct val="150000"/>
              </a:lnSpc>
            </a:pPr>
            <a:r>
              <a:rPr lang="es-MX" sz="1200" dirty="0">
                <a:solidFill>
                  <a:schemeClr val="lt1"/>
                </a:solidFill>
                <a:latin typeface="Nunito Sans"/>
                <a:ea typeface="Nunito Sans"/>
                <a:cs typeface="Nunito Sans"/>
                <a:sym typeface="Nunito Sans"/>
              </a:rPr>
              <a:t>Vía para compatibilizar cuidado e ingresos. Suele ser estrategia adaptativa: muchas prefieren el empleo dependiente estable.</a:t>
            </a:r>
          </a:p>
        </p:txBody>
      </p:sp>
      <p:sp>
        <p:nvSpPr>
          <p:cNvPr id="19" name="Google Shape;95;p20">
            <a:extLst>
              <a:ext uri="{FF2B5EF4-FFF2-40B4-BE49-F238E27FC236}">
                <a16:creationId xmlns:a16="http://schemas.microsoft.com/office/drawing/2014/main" id="{65568821-6759-7A3D-3C45-3A6D1467F7A0}"/>
              </a:ext>
            </a:extLst>
          </p:cNvPr>
          <p:cNvSpPr txBox="1"/>
          <p:nvPr/>
        </p:nvSpPr>
        <p:spPr>
          <a:xfrm>
            <a:off x="1385384" y="3945078"/>
            <a:ext cx="4430763" cy="954996"/>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Valoración del trabajo remoto</a:t>
            </a:r>
          </a:p>
          <a:p>
            <a:pPr lvl="0">
              <a:lnSpc>
                <a:spcPct val="150000"/>
              </a:lnSpc>
            </a:pPr>
            <a:r>
              <a:rPr lang="es-MX" sz="1200" dirty="0">
                <a:solidFill>
                  <a:schemeClr val="lt1"/>
                </a:solidFill>
                <a:latin typeface="Nunito Sans"/>
                <a:ea typeface="Nunito Sans"/>
                <a:cs typeface="Nunito Sans"/>
                <a:sym typeface="Nunito Sans"/>
              </a:rPr>
              <a:t>Oportunidad clara para compatibilizar disponibilidad y contingencias del cuidado con generación de ingresos.</a:t>
            </a:r>
          </a:p>
        </p:txBody>
      </p:sp>
      <p:sp>
        <p:nvSpPr>
          <p:cNvPr id="20" name="Google Shape;95;p20">
            <a:extLst>
              <a:ext uri="{FF2B5EF4-FFF2-40B4-BE49-F238E27FC236}">
                <a16:creationId xmlns:a16="http://schemas.microsoft.com/office/drawing/2014/main" id="{CBFB0ED3-BF3A-6DE2-C7C6-F04315F9C297}"/>
              </a:ext>
            </a:extLst>
          </p:cNvPr>
          <p:cNvSpPr txBox="1"/>
          <p:nvPr/>
        </p:nvSpPr>
        <p:spPr>
          <a:xfrm>
            <a:off x="1365459" y="5184836"/>
            <a:ext cx="4430763" cy="954996"/>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Territorio productivo: Renca</a:t>
            </a:r>
          </a:p>
          <a:p>
            <a:pPr lvl="0">
              <a:lnSpc>
                <a:spcPct val="150000"/>
              </a:lnSpc>
            </a:pPr>
            <a:r>
              <a:rPr lang="es-MX" sz="1200" dirty="0">
                <a:solidFill>
                  <a:schemeClr val="lt1"/>
                </a:solidFill>
                <a:latin typeface="Nunito Sans"/>
                <a:ea typeface="Nunito Sans"/>
                <a:cs typeface="Nunito Sans"/>
                <a:sym typeface="Nunito Sans"/>
              </a:rPr>
              <a:t>Alta presencia de zonas industriales y logísticas (Coca-Cola, CCU, Mercado Libre) con potencial para empleo cercano.</a:t>
            </a:r>
          </a:p>
        </p:txBody>
      </p:sp>
      <p:sp>
        <p:nvSpPr>
          <p:cNvPr id="24" name="Google Shape;95;p20">
            <a:extLst>
              <a:ext uri="{FF2B5EF4-FFF2-40B4-BE49-F238E27FC236}">
                <a16:creationId xmlns:a16="http://schemas.microsoft.com/office/drawing/2014/main" id="{2C9D4D39-EF91-8018-C9D5-17809946F0B9}"/>
              </a:ext>
            </a:extLst>
          </p:cNvPr>
          <p:cNvSpPr txBox="1"/>
          <p:nvPr/>
        </p:nvSpPr>
        <p:spPr>
          <a:xfrm>
            <a:off x="6446859" y="3879829"/>
            <a:ext cx="4442398" cy="1126913"/>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Capital humano ya formado</a:t>
            </a:r>
          </a:p>
          <a:p>
            <a:pPr lvl="0">
              <a:lnSpc>
                <a:spcPct val="150000"/>
              </a:lnSpc>
            </a:pPr>
            <a:r>
              <a:rPr lang="es-MX" sz="1200" dirty="0">
                <a:solidFill>
                  <a:schemeClr val="lt1"/>
                </a:solidFill>
                <a:latin typeface="Nunito Sans"/>
                <a:ea typeface="Nunito Sans"/>
                <a:cs typeface="Nunito Sans"/>
                <a:sym typeface="Nunito Sans"/>
              </a:rPr>
              <a:t>Muchas participantes cuentan con formación técnica o profesional previa. El desafío es reinsertarse, no formarse desde cero.</a:t>
            </a:r>
          </a:p>
        </p:txBody>
      </p:sp>
      <p:sp>
        <p:nvSpPr>
          <p:cNvPr id="25" name="Google Shape;95;p20">
            <a:extLst>
              <a:ext uri="{FF2B5EF4-FFF2-40B4-BE49-F238E27FC236}">
                <a16:creationId xmlns:a16="http://schemas.microsoft.com/office/drawing/2014/main" id="{633ABFFD-748B-416F-AA9D-FCE2E17545D1}"/>
              </a:ext>
            </a:extLst>
          </p:cNvPr>
          <p:cNvSpPr txBox="1"/>
          <p:nvPr/>
        </p:nvSpPr>
        <p:spPr>
          <a:xfrm>
            <a:off x="6455961" y="5201932"/>
            <a:ext cx="4390807" cy="997312"/>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Redes de mujeres y espacios comunitarios</a:t>
            </a:r>
          </a:p>
          <a:p>
            <a:pPr lvl="0">
              <a:lnSpc>
                <a:spcPct val="150000"/>
              </a:lnSpc>
            </a:pPr>
            <a:r>
              <a:rPr lang="es-MX" sz="1200" dirty="0">
                <a:solidFill>
                  <a:schemeClr val="lt1"/>
                </a:solidFill>
                <a:latin typeface="Nunito Sans"/>
                <a:ea typeface="Nunito Sans"/>
                <a:cs typeface="Nunito Sans"/>
                <a:sym typeface="Nunito Sans"/>
              </a:rPr>
              <a:t>Instancias de encuentro que mitigan el aislamiento y permiten el intercambio de información y estrategias.</a:t>
            </a:r>
          </a:p>
        </p:txBody>
      </p:sp>
      <p:sp>
        <p:nvSpPr>
          <p:cNvPr id="4" name="Google Shape;95;p20">
            <a:extLst>
              <a:ext uri="{FF2B5EF4-FFF2-40B4-BE49-F238E27FC236}">
                <a16:creationId xmlns:a16="http://schemas.microsoft.com/office/drawing/2014/main" id="{F3707332-24D9-6146-4AF7-EF0269B02792}"/>
              </a:ext>
            </a:extLst>
          </p:cNvPr>
          <p:cNvSpPr txBox="1"/>
          <p:nvPr/>
        </p:nvSpPr>
        <p:spPr>
          <a:xfrm>
            <a:off x="948690" y="1794267"/>
            <a:ext cx="10309860" cy="733085"/>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Pese a las barreras, las mujeres movilizan capacidades y reconocen oportunidades concretas que configuran un horizonte posible de inserción laboral con enfoque de cuidado.</a:t>
            </a:r>
          </a:p>
        </p:txBody>
      </p:sp>
    </p:spTree>
    <p:extLst>
      <p:ext uri="{BB962C8B-B14F-4D97-AF65-F5344CB8AC3E}">
        <p14:creationId xmlns:p14="http://schemas.microsoft.com/office/powerpoint/2010/main" val="248254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4A67D235-0A46-0759-67D6-FA0FF61FAAA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F9E3884F-16B0-E861-C233-01B01FCED538}"/>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467AA531-74F4-FEF1-04B7-44CBCDB28478}"/>
              </a:ext>
            </a:extLst>
          </p:cNvPr>
          <p:cNvSpPr>
            <a:spLocks noGrp="1" noRot="1" noMove="1" noResize="1" noEditPoints="1" noAdjustHandles="1" noChangeArrowheads="1" noChangeShapeType="1"/>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6" name="Google Shape;96;p20">
            <a:extLst>
              <a:ext uri="{FF2B5EF4-FFF2-40B4-BE49-F238E27FC236}">
                <a16:creationId xmlns:a16="http://schemas.microsoft.com/office/drawing/2014/main" id="{D3C820A2-0E6B-3C54-3BD2-6810311F4CDD}"/>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D" sz="2800" b="1" dirty="0">
                <a:solidFill>
                  <a:schemeClr val="lt1"/>
                </a:solidFill>
                <a:latin typeface="Montserrat ExtraBold"/>
                <a:ea typeface="Montserrat ExtraBold"/>
                <a:cs typeface="Montserrat ExtraBold"/>
                <a:sym typeface="Montserrat ExtraBold"/>
              </a:rPr>
              <a:t>Las </a:t>
            </a:r>
            <a:r>
              <a:rPr lang="en-ID" sz="2800" b="1" dirty="0" err="1">
                <a:solidFill>
                  <a:schemeClr val="lt1"/>
                </a:solidFill>
                <a:latin typeface="Montserrat ExtraBold"/>
                <a:ea typeface="Montserrat ExtraBold"/>
                <a:cs typeface="Montserrat ExtraBold"/>
                <a:sym typeface="Montserrat ExtraBold"/>
              </a:rPr>
              <a:t>cuidadoras</a:t>
            </a:r>
            <a:r>
              <a:rPr lang="en-ID" sz="2800" b="1" dirty="0">
                <a:solidFill>
                  <a:schemeClr val="lt1"/>
                </a:solidFill>
                <a:latin typeface="Montserrat ExtraBold"/>
                <a:ea typeface="Montserrat ExtraBold"/>
                <a:cs typeface="Montserrat ExtraBold"/>
                <a:sym typeface="Montserrat ExtraBold"/>
              </a:rPr>
              <a:t> </a:t>
            </a:r>
            <a:r>
              <a:rPr lang="en-ID" sz="2800" b="1" dirty="0" err="1">
                <a:solidFill>
                  <a:schemeClr val="lt1"/>
                </a:solidFill>
                <a:latin typeface="Montserrat ExtraBold"/>
                <a:ea typeface="Montserrat ExtraBold"/>
                <a:cs typeface="Montserrat ExtraBold"/>
                <a:sym typeface="Montserrat ExtraBold"/>
              </a:rPr>
              <a:t>proponen</a:t>
            </a:r>
            <a:r>
              <a:rPr lang="en-ID" sz="2800" b="1" dirty="0">
                <a:solidFill>
                  <a:schemeClr val="lt1"/>
                </a:solidFill>
                <a:latin typeface="Montserrat ExtraBold"/>
                <a:ea typeface="Montserrat ExtraBold"/>
                <a:cs typeface="Montserrat ExtraBold"/>
                <a:sym typeface="Montserrat ExtraBold"/>
              </a:rPr>
              <a:t> </a:t>
            </a:r>
            <a:r>
              <a:rPr lang="en-ID" sz="2800" b="1" dirty="0" err="1">
                <a:solidFill>
                  <a:schemeClr val="lt1"/>
                </a:solidFill>
                <a:latin typeface="Montserrat ExtraBold"/>
                <a:ea typeface="Montserrat ExtraBold"/>
                <a:cs typeface="Montserrat ExtraBold"/>
                <a:sym typeface="Montserrat ExtraBold"/>
              </a:rPr>
              <a:t>caminos</a:t>
            </a:r>
            <a:endParaRPr dirty="0"/>
          </a:p>
        </p:txBody>
      </p:sp>
      <p:pic>
        <p:nvPicPr>
          <p:cNvPr id="9" name="Imagen 8">
            <a:extLst>
              <a:ext uri="{FF2B5EF4-FFF2-40B4-BE49-F238E27FC236}">
                <a16:creationId xmlns:a16="http://schemas.microsoft.com/office/drawing/2014/main" id="{D70DAF46-3E77-7DE1-2486-C08D7D3B0EA7}"/>
              </a:ext>
            </a:extLst>
          </p:cNvPr>
          <p:cNvPicPr>
            <a:picLocks noChangeAspect="1"/>
          </p:cNvPicPr>
          <p:nvPr/>
        </p:nvPicPr>
        <p:blipFill>
          <a:blip r:embed="rId3"/>
          <a:stretch>
            <a:fillRect/>
          </a:stretch>
        </p:blipFill>
        <p:spPr>
          <a:xfrm>
            <a:off x="11584792" y="204670"/>
            <a:ext cx="355671" cy="720000"/>
          </a:xfrm>
          <a:prstGeom prst="rect">
            <a:avLst/>
          </a:prstGeom>
        </p:spPr>
      </p:pic>
      <p:sp>
        <p:nvSpPr>
          <p:cNvPr id="23" name="Rectángulo 22">
            <a:extLst>
              <a:ext uri="{FF2B5EF4-FFF2-40B4-BE49-F238E27FC236}">
                <a16:creationId xmlns:a16="http://schemas.microsoft.com/office/drawing/2014/main" id="{DD9645BF-B2AF-D9B6-2EA4-35949C64A30E}"/>
              </a:ext>
            </a:extLst>
          </p:cNvPr>
          <p:cNvSpPr/>
          <p:nvPr/>
        </p:nvSpPr>
        <p:spPr>
          <a:xfrm>
            <a:off x="1962061" y="4563097"/>
            <a:ext cx="8342696" cy="11809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Google Shape;95;p20">
            <a:extLst>
              <a:ext uri="{FF2B5EF4-FFF2-40B4-BE49-F238E27FC236}">
                <a16:creationId xmlns:a16="http://schemas.microsoft.com/office/drawing/2014/main" id="{338F6D1E-2D8B-3718-B8AD-9FC4D4401EF0}"/>
              </a:ext>
            </a:extLst>
          </p:cNvPr>
          <p:cNvSpPr txBox="1"/>
          <p:nvPr/>
        </p:nvSpPr>
        <p:spPr>
          <a:xfrm>
            <a:off x="1947640" y="4825763"/>
            <a:ext cx="8342696" cy="635395"/>
          </a:xfrm>
          <a:prstGeom prst="rect">
            <a:avLst/>
          </a:prstGeom>
          <a:noFill/>
          <a:ln>
            <a:noFill/>
          </a:ln>
        </p:spPr>
        <p:txBody>
          <a:bodyPr spcFirstLastPara="1" wrap="square" lIns="91425" tIns="45700" rIns="91425" bIns="45700" anchor="t" anchorCtr="0">
            <a:noAutofit/>
          </a:bodyPr>
          <a:lstStyle/>
          <a:p>
            <a:pPr lvl="0">
              <a:lnSpc>
                <a:spcPct val="150000"/>
              </a:lnSpc>
            </a:pPr>
            <a:r>
              <a:rPr lang="es-MX" sz="1200" dirty="0">
                <a:solidFill>
                  <a:schemeClr val="tx1"/>
                </a:solidFill>
                <a:latin typeface="Nunito Sans"/>
                <a:ea typeface="Nunito Sans"/>
                <a:cs typeface="Nunito Sans"/>
                <a:sym typeface="Nunito Sans"/>
              </a:rPr>
              <a:t>“Me ha hecho bien sí los talleres, los cursos, conocer a otra gente… Cuando fue el asunto del COVID me encerré tanto que empecé con crisis… ahora yo tengo excelentes compañeras, grandes amigas… están en la misma de uno”.</a:t>
            </a:r>
          </a:p>
        </p:txBody>
      </p:sp>
      <p:sp>
        <p:nvSpPr>
          <p:cNvPr id="42" name="Rectángulo 41">
            <a:extLst>
              <a:ext uri="{FF2B5EF4-FFF2-40B4-BE49-F238E27FC236}">
                <a16:creationId xmlns:a16="http://schemas.microsoft.com/office/drawing/2014/main" id="{2F3158FD-80D4-12E0-970B-A9F035571681}"/>
              </a:ext>
            </a:extLst>
          </p:cNvPr>
          <p:cNvSpPr/>
          <p:nvPr/>
        </p:nvSpPr>
        <p:spPr>
          <a:xfrm>
            <a:off x="1976482" y="2524752"/>
            <a:ext cx="8357117" cy="11809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3" name="Google Shape;93;p20">
            <a:extLst>
              <a:ext uri="{FF2B5EF4-FFF2-40B4-BE49-F238E27FC236}">
                <a16:creationId xmlns:a16="http://schemas.microsoft.com/office/drawing/2014/main" id="{FBD840AD-CBD6-5137-BA30-98219DC167B3}"/>
              </a:ext>
            </a:extLst>
          </p:cNvPr>
          <p:cNvSpPr/>
          <p:nvPr/>
        </p:nvSpPr>
        <p:spPr>
          <a:xfrm>
            <a:off x="1962060" y="2090429"/>
            <a:ext cx="8387709" cy="4204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4" name="Google Shape;95;p20">
            <a:extLst>
              <a:ext uri="{FF2B5EF4-FFF2-40B4-BE49-F238E27FC236}">
                <a16:creationId xmlns:a16="http://schemas.microsoft.com/office/drawing/2014/main" id="{B2141BD1-C5B9-1F95-CAFA-AB93B6DA0962}"/>
              </a:ext>
            </a:extLst>
          </p:cNvPr>
          <p:cNvSpPr txBox="1"/>
          <p:nvPr/>
        </p:nvSpPr>
        <p:spPr>
          <a:xfrm>
            <a:off x="1976483" y="2073888"/>
            <a:ext cx="8357116" cy="437020"/>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700" b="1" dirty="0">
                <a:solidFill>
                  <a:schemeClr val="lt1"/>
                </a:solidFill>
                <a:latin typeface="Nunito Sans"/>
                <a:ea typeface="Nunito Sans"/>
                <a:cs typeface="Nunito Sans"/>
                <a:sym typeface="Nunito Sans"/>
              </a:rPr>
              <a:t>Territorio productivo + cuidado</a:t>
            </a:r>
          </a:p>
        </p:txBody>
      </p:sp>
      <p:sp>
        <p:nvSpPr>
          <p:cNvPr id="45" name="Google Shape;95;p20">
            <a:extLst>
              <a:ext uri="{FF2B5EF4-FFF2-40B4-BE49-F238E27FC236}">
                <a16:creationId xmlns:a16="http://schemas.microsoft.com/office/drawing/2014/main" id="{DDF5CD66-CD23-3237-FA91-4062EC006AA7}"/>
              </a:ext>
            </a:extLst>
          </p:cNvPr>
          <p:cNvSpPr txBox="1"/>
          <p:nvPr/>
        </p:nvSpPr>
        <p:spPr>
          <a:xfrm>
            <a:off x="1962060" y="2623520"/>
            <a:ext cx="8371539" cy="930315"/>
          </a:xfrm>
          <a:prstGeom prst="rect">
            <a:avLst/>
          </a:prstGeom>
          <a:noFill/>
          <a:ln>
            <a:noFill/>
          </a:ln>
        </p:spPr>
        <p:txBody>
          <a:bodyPr spcFirstLastPara="1" wrap="square" lIns="91425" tIns="45700" rIns="91425" bIns="45700" anchor="t" anchorCtr="0">
            <a:noAutofit/>
          </a:bodyPr>
          <a:lstStyle/>
          <a:p>
            <a:pPr lvl="0">
              <a:lnSpc>
                <a:spcPct val="150000"/>
              </a:lnSpc>
            </a:pPr>
            <a:r>
              <a:rPr lang="es-MX" sz="1200" dirty="0">
                <a:solidFill>
                  <a:schemeClr val="tx1"/>
                </a:solidFill>
                <a:latin typeface="Nunito Sans"/>
                <a:ea typeface="Nunito Sans"/>
                <a:cs typeface="Nunito Sans"/>
                <a:sym typeface="Nunito Sans"/>
              </a:rPr>
              <a:t>“Hay tantas empresas como Coca-Cola, CCU, Mercado Libre… empresas que hay cercanas a Renca, que quizá ahí podrían darnos la oportunidad a las cuidadoras para poder trabajar en algo que es menos agobiante, como estar en un chat o hablar por teléfono, porque igual podemos estar en la casa”.</a:t>
            </a:r>
          </a:p>
        </p:txBody>
      </p:sp>
      <p:sp>
        <p:nvSpPr>
          <p:cNvPr id="53" name="Google Shape;93;p20">
            <a:extLst>
              <a:ext uri="{FF2B5EF4-FFF2-40B4-BE49-F238E27FC236}">
                <a16:creationId xmlns:a16="http://schemas.microsoft.com/office/drawing/2014/main" id="{CDA817D6-DEA2-D2CE-913A-FDA138BD8ADA}"/>
              </a:ext>
            </a:extLst>
          </p:cNvPr>
          <p:cNvSpPr/>
          <p:nvPr/>
        </p:nvSpPr>
        <p:spPr>
          <a:xfrm>
            <a:off x="1947639" y="4130896"/>
            <a:ext cx="8371538" cy="4204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4" name="Google Shape;95;p20">
            <a:extLst>
              <a:ext uri="{FF2B5EF4-FFF2-40B4-BE49-F238E27FC236}">
                <a16:creationId xmlns:a16="http://schemas.microsoft.com/office/drawing/2014/main" id="{DC62C577-91DB-E31D-CB17-A1D1F5A6774E}"/>
              </a:ext>
            </a:extLst>
          </p:cNvPr>
          <p:cNvSpPr txBox="1"/>
          <p:nvPr/>
        </p:nvSpPr>
        <p:spPr>
          <a:xfrm>
            <a:off x="1962062" y="4114355"/>
            <a:ext cx="8357115" cy="428512"/>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700" b="1" dirty="0">
                <a:solidFill>
                  <a:schemeClr val="lt1"/>
                </a:solidFill>
                <a:latin typeface="Nunito Sans"/>
                <a:ea typeface="Nunito Sans"/>
                <a:cs typeface="Nunito Sans"/>
                <a:sym typeface="Nunito Sans"/>
              </a:rPr>
              <a:t>Redes y espacios comunitarios</a:t>
            </a:r>
          </a:p>
        </p:txBody>
      </p:sp>
      <p:sp>
        <p:nvSpPr>
          <p:cNvPr id="57" name="Google Shape;95;p20">
            <a:extLst>
              <a:ext uri="{FF2B5EF4-FFF2-40B4-BE49-F238E27FC236}">
                <a16:creationId xmlns:a16="http://schemas.microsoft.com/office/drawing/2014/main" id="{ACAEDAE1-20DE-ECA8-2156-68E0247A630D}"/>
              </a:ext>
            </a:extLst>
          </p:cNvPr>
          <p:cNvSpPr txBox="1"/>
          <p:nvPr/>
        </p:nvSpPr>
        <p:spPr>
          <a:xfrm>
            <a:off x="1962061" y="3712098"/>
            <a:ext cx="5333801" cy="293143"/>
          </a:xfrm>
          <a:prstGeom prst="rect">
            <a:avLst/>
          </a:prstGeom>
          <a:noFill/>
          <a:ln>
            <a:noFill/>
          </a:ln>
        </p:spPr>
        <p:txBody>
          <a:bodyPr spcFirstLastPara="1" wrap="square" lIns="91425" tIns="45700" rIns="91425" bIns="45700" anchor="t" anchorCtr="0">
            <a:noAutofit/>
          </a:bodyPr>
          <a:lstStyle/>
          <a:p>
            <a:pPr lvl="0">
              <a:lnSpc>
                <a:spcPct val="150000"/>
              </a:lnSpc>
            </a:pPr>
            <a:r>
              <a:rPr lang="es-MX" sz="800" dirty="0">
                <a:solidFill>
                  <a:schemeClr val="lt1"/>
                </a:solidFill>
                <a:latin typeface="Nunito Sans"/>
                <a:ea typeface="Nunito Sans"/>
                <a:cs typeface="Nunito Sans"/>
                <a:sym typeface="Nunito Sans"/>
              </a:rPr>
              <a:t>— Participante 5, Grupo Focal Mujeres con doble carga de cuidado</a:t>
            </a:r>
          </a:p>
        </p:txBody>
      </p:sp>
      <p:sp>
        <p:nvSpPr>
          <p:cNvPr id="59" name="Google Shape;95;p20">
            <a:extLst>
              <a:ext uri="{FF2B5EF4-FFF2-40B4-BE49-F238E27FC236}">
                <a16:creationId xmlns:a16="http://schemas.microsoft.com/office/drawing/2014/main" id="{CA196848-6FB5-06B6-9C4C-A8520C0E95FC}"/>
              </a:ext>
            </a:extLst>
          </p:cNvPr>
          <p:cNvSpPr txBox="1"/>
          <p:nvPr/>
        </p:nvSpPr>
        <p:spPr>
          <a:xfrm>
            <a:off x="1947640" y="5741313"/>
            <a:ext cx="5333801" cy="293143"/>
          </a:xfrm>
          <a:prstGeom prst="rect">
            <a:avLst/>
          </a:prstGeom>
          <a:noFill/>
          <a:ln>
            <a:noFill/>
          </a:ln>
        </p:spPr>
        <p:txBody>
          <a:bodyPr spcFirstLastPara="1" wrap="square" lIns="91425" tIns="45700" rIns="91425" bIns="45700" anchor="t" anchorCtr="0">
            <a:noAutofit/>
          </a:bodyPr>
          <a:lstStyle/>
          <a:p>
            <a:pPr lvl="0">
              <a:lnSpc>
                <a:spcPct val="150000"/>
              </a:lnSpc>
            </a:pPr>
            <a:r>
              <a:rPr lang="es-MX" sz="800" dirty="0">
                <a:solidFill>
                  <a:schemeClr val="lt1"/>
                </a:solidFill>
                <a:latin typeface="Nunito Sans"/>
                <a:ea typeface="Nunito Sans"/>
                <a:cs typeface="Nunito Sans"/>
                <a:sym typeface="Nunito Sans"/>
              </a:rPr>
              <a:t>— Participante 1, Grupo Focal Mujeres cuidadoras de personas mayores o con discapacidad</a:t>
            </a:r>
          </a:p>
        </p:txBody>
      </p:sp>
    </p:spTree>
    <p:extLst>
      <p:ext uri="{BB962C8B-B14F-4D97-AF65-F5344CB8AC3E}">
        <p14:creationId xmlns:p14="http://schemas.microsoft.com/office/powerpoint/2010/main" val="4021417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3E6D43E3-2EC5-9F6F-0B8A-BDC046DBF428}"/>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BF824F9-5DDA-EC40-DDD3-4BD68CAF1B2C}"/>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279DAA5C-0F7F-643B-583F-7B6861C6502D}"/>
              </a:ext>
            </a:extLst>
          </p:cNvPr>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6" name="Google Shape;96;p20">
            <a:extLst>
              <a:ext uri="{FF2B5EF4-FFF2-40B4-BE49-F238E27FC236}">
                <a16:creationId xmlns:a16="http://schemas.microsoft.com/office/drawing/2014/main" id="{C067498E-0A06-214D-E8C9-A816E7F961F3}"/>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D" sz="2800" b="1" dirty="0" err="1">
                <a:solidFill>
                  <a:schemeClr val="lt1"/>
                </a:solidFill>
                <a:latin typeface="Montserrat ExtraBold"/>
                <a:ea typeface="Montserrat ExtraBold"/>
                <a:cs typeface="Montserrat ExtraBold"/>
                <a:sym typeface="Montserrat ExtraBold"/>
              </a:rPr>
              <a:t>Cuidadoras</a:t>
            </a:r>
            <a:r>
              <a:rPr lang="en-ID" sz="2800" b="1" dirty="0">
                <a:solidFill>
                  <a:schemeClr val="lt1"/>
                </a:solidFill>
                <a:latin typeface="Montserrat ExtraBold"/>
                <a:ea typeface="Montserrat ExtraBold"/>
                <a:cs typeface="Montserrat ExtraBold"/>
                <a:sym typeface="Montserrat ExtraBold"/>
              </a:rPr>
              <a:t> que </a:t>
            </a:r>
            <a:r>
              <a:rPr lang="en-ID" sz="2800" b="1" dirty="0" err="1">
                <a:solidFill>
                  <a:schemeClr val="lt1"/>
                </a:solidFill>
                <a:latin typeface="Montserrat ExtraBold"/>
                <a:ea typeface="Montserrat ExtraBold"/>
                <a:cs typeface="Montserrat ExtraBold"/>
                <a:sym typeface="Montserrat ExtraBold"/>
              </a:rPr>
              <a:t>emplean</a:t>
            </a:r>
            <a:r>
              <a:rPr lang="en-ID" sz="2800" b="1" dirty="0">
                <a:solidFill>
                  <a:schemeClr val="lt1"/>
                </a:solidFill>
                <a:latin typeface="Montserrat ExtraBold"/>
                <a:ea typeface="Montserrat ExtraBold"/>
                <a:cs typeface="Montserrat ExtraBold"/>
                <a:sym typeface="Montserrat ExtraBold"/>
              </a:rPr>
              <a:t> </a:t>
            </a:r>
            <a:r>
              <a:rPr lang="en-ID" sz="2800" b="1" dirty="0" err="1">
                <a:solidFill>
                  <a:schemeClr val="lt1"/>
                </a:solidFill>
                <a:latin typeface="Montserrat ExtraBold"/>
                <a:ea typeface="Montserrat ExtraBold"/>
                <a:cs typeface="Montserrat ExtraBold"/>
                <a:sym typeface="Montserrat ExtraBold"/>
              </a:rPr>
              <a:t>cuidadoras</a:t>
            </a:r>
            <a:endParaRPr dirty="0"/>
          </a:p>
        </p:txBody>
      </p:sp>
      <p:pic>
        <p:nvPicPr>
          <p:cNvPr id="9" name="Imagen 8">
            <a:extLst>
              <a:ext uri="{FF2B5EF4-FFF2-40B4-BE49-F238E27FC236}">
                <a16:creationId xmlns:a16="http://schemas.microsoft.com/office/drawing/2014/main" id="{633F0474-E7DE-C124-F1A5-039F163F5398}"/>
              </a:ext>
            </a:extLst>
          </p:cNvPr>
          <p:cNvPicPr>
            <a:picLocks noChangeAspect="1"/>
          </p:cNvPicPr>
          <p:nvPr/>
        </p:nvPicPr>
        <p:blipFill>
          <a:blip r:embed="rId3"/>
          <a:stretch>
            <a:fillRect/>
          </a:stretch>
        </p:blipFill>
        <p:spPr>
          <a:xfrm>
            <a:off x="11584792" y="204670"/>
            <a:ext cx="355671" cy="720000"/>
          </a:xfrm>
          <a:prstGeom prst="rect">
            <a:avLst/>
          </a:prstGeom>
        </p:spPr>
      </p:pic>
      <p:sp>
        <p:nvSpPr>
          <p:cNvPr id="93" name="Google Shape;93;p20">
            <a:extLst>
              <a:ext uri="{FF2B5EF4-FFF2-40B4-BE49-F238E27FC236}">
                <a16:creationId xmlns:a16="http://schemas.microsoft.com/office/drawing/2014/main" id="{43D8E486-D3E2-A42B-146A-D0D7558A0B4E}"/>
              </a:ext>
            </a:extLst>
          </p:cNvPr>
          <p:cNvSpPr/>
          <p:nvPr/>
        </p:nvSpPr>
        <p:spPr>
          <a:xfrm>
            <a:off x="1618046" y="2507247"/>
            <a:ext cx="2259305" cy="1664617"/>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 name="Google Shape;93;p20">
            <a:extLst>
              <a:ext uri="{FF2B5EF4-FFF2-40B4-BE49-F238E27FC236}">
                <a16:creationId xmlns:a16="http://schemas.microsoft.com/office/drawing/2014/main" id="{CAE85735-9E60-7A2C-4703-54B844E5F6E1}"/>
              </a:ext>
            </a:extLst>
          </p:cNvPr>
          <p:cNvSpPr/>
          <p:nvPr/>
        </p:nvSpPr>
        <p:spPr>
          <a:xfrm>
            <a:off x="8124187" y="2512736"/>
            <a:ext cx="2259306" cy="1659128"/>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Google Shape;95;p20">
            <a:extLst>
              <a:ext uri="{FF2B5EF4-FFF2-40B4-BE49-F238E27FC236}">
                <a16:creationId xmlns:a16="http://schemas.microsoft.com/office/drawing/2014/main" id="{68A321FE-F9E3-337E-0D14-A4B4644137E2}"/>
              </a:ext>
            </a:extLst>
          </p:cNvPr>
          <p:cNvSpPr txBox="1"/>
          <p:nvPr/>
        </p:nvSpPr>
        <p:spPr>
          <a:xfrm>
            <a:off x="1609599" y="2518163"/>
            <a:ext cx="2267752" cy="1547073"/>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Empresa del territorio</a:t>
            </a:r>
          </a:p>
          <a:p>
            <a:pPr lvl="0">
              <a:lnSpc>
                <a:spcPct val="150000"/>
              </a:lnSpc>
            </a:pPr>
            <a:endParaRPr lang="es-MX" sz="1300" dirty="0">
              <a:solidFill>
                <a:schemeClr val="lt1"/>
              </a:solidFill>
              <a:latin typeface="Nunito Sans"/>
              <a:ea typeface="Nunito Sans"/>
              <a:cs typeface="Nunito Sans"/>
              <a:sym typeface="Nunito Sans"/>
            </a:endParaRPr>
          </a:p>
          <a:p>
            <a:pPr lvl="0">
              <a:lnSpc>
                <a:spcPct val="150000"/>
              </a:lnSpc>
            </a:pPr>
            <a:r>
              <a:rPr lang="es-MX" sz="1200" dirty="0">
                <a:solidFill>
                  <a:schemeClr val="lt1"/>
                </a:solidFill>
                <a:latin typeface="Nunito Sans"/>
                <a:ea typeface="Nunito Sans"/>
                <a:cs typeface="Nunito Sans"/>
                <a:sym typeface="Nunito Sans"/>
              </a:rPr>
              <a:t>Coca-Cola entrega un contrato de servicios de cuidado.</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13" name="Google Shape;93;p20">
            <a:extLst>
              <a:ext uri="{FF2B5EF4-FFF2-40B4-BE49-F238E27FC236}">
                <a16:creationId xmlns:a16="http://schemas.microsoft.com/office/drawing/2014/main" id="{589D86A5-9407-3DFB-B31A-74111B082093}"/>
              </a:ext>
            </a:extLst>
          </p:cNvPr>
          <p:cNvSpPr/>
          <p:nvPr/>
        </p:nvSpPr>
        <p:spPr>
          <a:xfrm>
            <a:off x="4871117" y="2512736"/>
            <a:ext cx="2259306" cy="1659128"/>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Google Shape;95;p20">
            <a:extLst>
              <a:ext uri="{FF2B5EF4-FFF2-40B4-BE49-F238E27FC236}">
                <a16:creationId xmlns:a16="http://schemas.microsoft.com/office/drawing/2014/main" id="{E7E106F2-5F07-CBD1-4AC0-C127BDD0F1FF}"/>
              </a:ext>
            </a:extLst>
          </p:cNvPr>
          <p:cNvSpPr txBox="1"/>
          <p:nvPr/>
        </p:nvSpPr>
        <p:spPr>
          <a:xfrm>
            <a:off x="4879566" y="2615037"/>
            <a:ext cx="2250857" cy="2152854"/>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Cuidadora-empresaria</a:t>
            </a:r>
          </a:p>
          <a:p>
            <a:pPr lvl="0">
              <a:lnSpc>
                <a:spcPct val="150000"/>
              </a:lnSpc>
            </a:pPr>
            <a:endParaRPr lang="es-MX" sz="1300" dirty="0">
              <a:solidFill>
                <a:schemeClr val="lt1"/>
              </a:solidFill>
              <a:latin typeface="Nunito Sans"/>
              <a:ea typeface="Nunito Sans"/>
              <a:cs typeface="Nunito Sans"/>
              <a:sym typeface="Nunito Sans"/>
            </a:endParaRPr>
          </a:p>
          <a:p>
            <a:pPr lvl="0">
              <a:lnSpc>
                <a:spcPct val="150000"/>
              </a:lnSpc>
            </a:pPr>
            <a:r>
              <a:rPr lang="es-MX" sz="1200" dirty="0">
                <a:solidFill>
                  <a:schemeClr val="lt1"/>
                </a:solidFill>
                <a:latin typeface="Nunito Sans"/>
                <a:ea typeface="Nunito Sans"/>
                <a:cs typeface="Nunito Sans"/>
                <a:sym typeface="Nunito Sans"/>
              </a:rPr>
              <a:t>Una cuidadora de la comuna opera como contratista local del servicio.</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4" name="Google Shape;95;p20">
            <a:extLst>
              <a:ext uri="{FF2B5EF4-FFF2-40B4-BE49-F238E27FC236}">
                <a16:creationId xmlns:a16="http://schemas.microsoft.com/office/drawing/2014/main" id="{DD0A309A-1DD4-4FC9-DADE-B60D2A916FB8}"/>
              </a:ext>
            </a:extLst>
          </p:cNvPr>
          <p:cNvSpPr txBox="1"/>
          <p:nvPr/>
        </p:nvSpPr>
        <p:spPr>
          <a:xfrm>
            <a:off x="941070" y="1906660"/>
            <a:ext cx="10309860" cy="435159"/>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En los grupos focales emergió una vía concreta de articulación entre las empresas del territorio y las cuidadoras de la comuna.</a:t>
            </a:r>
          </a:p>
        </p:txBody>
      </p:sp>
      <p:sp>
        <p:nvSpPr>
          <p:cNvPr id="6" name="Google Shape;95;p20">
            <a:extLst>
              <a:ext uri="{FF2B5EF4-FFF2-40B4-BE49-F238E27FC236}">
                <a16:creationId xmlns:a16="http://schemas.microsoft.com/office/drawing/2014/main" id="{9C022164-7A12-D00F-A6B5-07AD3C3A1F9B}"/>
              </a:ext>
            </a:extLst>
          </p:cNvPr>
          <p:cNvSpPr txBox="1"/>
          <p:nvPr/>
        </p:nvSpPr>
        <p:spPr>
          <a:xfrm>
            <a:off x="8124187" y="2518164"/>
            <a:ext cx="2178762" cy="1575247"/>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Red de cuidadoras</a:t>
            </a:r>
          </a:p>
          <a:p>
            <a:pPr lvl="0">
              <a:lnSpc>
                <a:spcPct val="150000"/>
              </a:lnSpc>
            </a:pPr>
            <a:endParaRPr lang="es-MX" sz="1300" dirty="0">
              <a:solidFill>
                <a:schemeClr val="lt1"/>
              </a:solidFill>
              <a:latin typeface="Nunito Sans"/>
              <a:ea typeface="Nunito Sans"/>
              <a:cs typeface="Nunito Sans"/>
              <a:sym typeface="Nunito Sans"/>
            </a:endParaRPr>
          </a:p>
          <a:p>
            <a:pPr lvl="0">
              <a:lnSpc>
                <a:spcPct val="150000"/>
              </a:lnSpc>
            </a:pPr>
            <a:r>
              <a:rPr lang="es-MX" sz="1200" dirty="0">
                <a:solidFill>
                  <a:schemeClr val="lt1"/>
                </a:solidFill>
                <a:latin typeface="Nunito Sans"/>
                <a:ea typeface="Nunito Sans"/>
                <a:cs typeface="Nunito Sans"/>
                <a:sym typeface="Nunito Sans"/>
              </a:rPr>
              <a:t>Contrata a otras cuidadoras en condiciones compatibles con su propio cuidado.</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7" name="Shape 16">
            <a:extLst>
              <a:ext uri="{FF2B5EF4-FFF2-40B4-BE49-F238E27FC236}">
                <a16:creationId xmlns:a16="http://schemas.microsoft.com/office/drawing/2014/main" id="{236465D1-70A6-20F2-4402-6C651560C07F}"/>
              </a:ext>
            </a:extLst>
          </p:cNvPr>
          <p:cNvSpPr/>
          <p:nvPr/>
        </p:nvSpPr>
        <p:spPr>
          <a:xfrm>
            <a:off x="4141410" y="3270587"/>
            <a:ext cx="457200" cy="274320"/>
          </a:xfrm>
          <a:prstGeom prst="rightArrow">
            <a:avLst/>
          </a:prstGeom>
          <a:solidFill>
            <a:schemeClr val="bg1"/>
          </a:solidFill>
          <a:ln w="12700">
            <a:solidFill>
              <a:schemeClr val="bg1"/>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hape 16">
            <a:extLst>
              <a:ext uri="{FF2B5EF4-FFF2-40B4-BE49-F238E27FC236}">
                <a16:creationId xmlns:a16="http://schemas.microsoft.com/office/drawing/2014/main" id="{883FCB8A-6750-2E90-277A-E21E220166B0}"/>
              </a:ext>
            </a:extLst>
          </p:cNvPr>
          <p:cNvSpPr/>
          <p:nvPr/>
        </p:nvSpPr>
        <p:spPr>
          <a:xfrm>
            <a:off x="7398705" y="3226893"/>
            <a:ext cx="457200" cy="274320"/>
          </a:xfrm>
          <a:prstGeom prst="rightArrow">
            <a:avLst/>
          </a:prstGeom>
          <a:solidFill>
            <a:schemeClr val="bg1"/>
          </a:solidFill>
          <a:ln w="12700">
            <a:solidFill>
              <a:schemeClr val="bg1"/>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ángulo 9">
            <a:extLst>
              <a:ext uri="{FF2B5EF4-FFF2-40B4-BE49-F238E27FC236}">
                <a16:creationId xmlns:a16="http://schemas.microsoft.com/office/drawing/2014/main" id="{AA56F7DE-3135-7CE1-5436-74222DE84A05}"/>
              </a:ext>
            </a:extLst>
          </p:cNvPr>
          <p:cNvSpPr/>
          <p:nvPr/>
        </p:nvSpPr>
        <p:spPr>
          <a:xfrm>
            <a:off x="3421330" y="4903891"/>
            <a:ext cx="5545983" cy="4811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Google Shape;95;p20">
            <a:extLst>
              <a:ext uri="{FF2B5EF4-FFF2-40B4-BE49-F238E27FC236}">
                <a16:creationId xmlns:a16="http://schemas.microsoft.com/office/drawing/2014/main" id="{32F31A91-07C9-5E36-C037-F620C4890BDE}"/>
              </a:ext>
            </a:extLst>
          </p:cNvPr>
          <p:cNvSpPr txBox="1"/>
          <p:nvPr/>
        </p:nvSpPr>
        <p:spPr>
          <a:xfrm>
            <a:off x="3406908" y="4920343"/>
            <a:ext cx="5545983" cy="354024"/>
          </a:xfrm>
          <a:prstGeom prst="rect">
            <a:avLst/>
          </a:prstGeom>
          <a:noFill/>
          <a:ln>
            <a:noFill/>
          </a:ln>
        </p:spPr>
        <p:txBody>
          <a:bodyPr spcFirstLastPara="1" wrap="square" lIns="91425" tIns="45700" rIns="91425" bIns="45700" anchor="t" anchorCtr="0">
            <a:noAutofit/>
          </a:bodyPr>
          <a:lstStyle/>
          <a:p>
            <a:pPr lvl="0">
              <a:lnSpc>
                <a:spcPct val="150000"/>
              </a:lnSpc>
            </a:pPr>
            <a:r>
              <a:rPr lang="es-MX" sz="1200" dirty="0">
                <a:solidFill>
                  <a:schemeClr val="tx1"/>
                </a:solidFill>
                <a:latin typeface="Nunito Sans"/>
                <a:ea typeface="Nunito Sans"/>
                <a:cs typeface="Nunito Sans"/>
                <a:sym typeface="Nunito Sans"/>
              </a:rPr>
              <a:t>“Las mismas cuidadoras generalmente le dan trabajo a las otras cuidadoras”.</a:t>
            </a:r>
          </a:p>
        </p:txBody>
      </p:sp>
      <p:sp>
        <p:nvSpPr>
          <p:cNvPr id="12" name="Google Shape;93;p20">
            <a:extLst>
              <a:ext uri="{FF2B5EF4-FFF2-40B4-BE49-F238E27FC236}">
                <a16:creationId xmlns:a16="http://schemas.microsoft.com/office/drawing/2014/main" id="{A3CC6E1A-F988-5FE6-848B-2DDE66899DC1}"/>
              </a:ext>
            </a:extLst>
          </p:cNvPr>
          <p:cNvSpPr/>
          <p:nvPr/>
        </p:nvSpPr>
        <p:spPr>
          <a:xfrm>
            <a:off x="3416578" y="4471689"/>
            <a:ext cx="5565156" cy="4204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 name="Google Shape;95;p20">
            <a:extLst>
              <a:ext uri="{FF2B5EF4-FFF2-40B4-BE49-F238E27FC236}">
                <a16:creationId xmlns:a16="http://schemas.microsoft.com/office/drawing/2014/main" id="{4050F36F-25B2-F3AB-C392-BC6D3ADB9532}"/>
              </a:ext>
            </a:extLst>
          </p:cNvPr>
          <p:cNvSpPr txBox="1"/>
          <p:nvPr/>
        </p:nvSpPr>
        <p:spPr>
          <a:xfrm>
            <a:off x="3426166" y="4455148"/>
            <a:ext cx="5555568" cy="428512"/>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700" b="1" dirty="0">
                <a:solidFill>
                  <a:schemeClr val="lt1"/>
                </a:solidFill>
                <a:latin typeface="Nunito Sans"/>
                <a:ea typeface="Nunito Sans"/>
                <a:cs typeface="Nunito Sans"/>
                <a:sym typeface="Nunito Sans"/>
              </a:rPr>
              <a:t>Del testimonio a la política</a:t>
            </a:r>
          </a:p>
        </p:txBody>
      </p:sp>
      <p:sp>
        <p:nvSpPr>
          <p:cNvPr id="17" name="Google Shape;95;p20">
            <a:extLst>
              <a:ext uri="{FF2B5EF4-FFF2-40B4-BE49-F238E27FC236}">
                <a16:creationId xmlns:a16="http://schemas.microsoft.com/office/drawing/2014/main" id="{9A12CC64-BE7D-2630-36CE-6628DDFE4F9E}"/>
              </a:ext>
            </a:extLst>
          </p:cNvPr>
          <p:cNvSpPr txBox="1"/>
          <p:nvPr/>
        </p:nvSpPr>
        <p:spPr>
          <a:xfrm>
            <a:off x="3406908" y="5403842"/>
            <a:ext cx="5333801" cy="293143"/>
          </a:xfrm>
          <a:prstGeom prst="rect">
            <a:avLst/>
          </a:prstGeom>
          <a:noFill/>
          <a:ln>
            <a:noFill/>
          </a:ln>
        </p:spPr>
        <p:txBody>
          <a:bodyPr spcFirstLastPara="1" wrap="square" lIns="91425" tIns="45700" rIns="91425" bIns="45700" anchor="t" anchorCtr="0">
            <a:noAutofit/>
          </a:bodyPr>
          <a:lstStyle/>
          <a:p>
            <a:pPr lvl="0">
              <a:lnSpc>
                <a:spcPct val="150000"/>
              </a:lnSpc>
            </a:pPr>
            <a:r>
              <a:rPr lang="es-MX" sz="800" dirty="0">
                <a:solidFill>
                  <a:schemeClr val="lt1"/>
                </a:solidFill>
                <a:latin typeface="Nunito Sans"/>
                <a:ea typeface="Nunito Sans"/>
                <a:cs typeface="Nunito Sans"/>
                <a:sym typeface="Nunito Sans"/>
              </a:rPr>
              <a:t>— Participante 2, Grupo Focal Mujeres con doble carga de cuidado </a:t>
            </a:r>
          </a:p>
        </p:txBody>
      </p:sp>
      <p:sp>
        <p:nvSpPr>
          <p:cNvPr id="20" name="Google Shape;95;p20">
            <a:extLst>
              <a:ext uri="{FF2B5EF4-FFF2-40B4-BE49-F238E27FC236}">
                <a16:creationId xmlns:a16="http://schemas.microsoft.com/office/drawing/2014/main" id="{7091F2C9-5C3D-AAC6-0BF8-4E22A3830B12}"/>
              </a:ext>
            </a:extLst>
          </p:cNvPr>
          <p:cNvSpPr txBox="1"/>
          <p:nvPr/>
        </p:nvSpPr>
        <p:spPr>
          <a:xfrm>
            <a:off x="1024969" y="5738130"/>
            <a:ext cx="10309860" cy="435159"/>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Abre el triángulo Gobierno – Empresas – Cuidadoras, base de las recomendaciones de inserción laboral.</a:t>
            </a:r>
          </a:p>
        </p:txBody>
      </p:sp>
    </p:spTree>
    <p:extLst>
      <p:ext uri="{BB962C8B-B14F-4D97-AF65-F5344CB8AC3E}">
        <p14:creationId xmlns:p14="http://schemas.microsoft.com/office/powerpoint/2010/main" val="2751197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A13FBCF4-62AC-BC36-AC56-BE6DE5CC05A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EF5ABDF3-3B52-DD3C-2BC3-F530845E1504}"/>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4E44FF61-42F0-FD7D-524E-7A9B49F54226}"/>
              </a:ext>
            </a:extLst>
          </p:cNvPr>
          <p:cNvSpPr>
            <a:spLocks noGrp="1" noRot="1" noMove="1" noResize="1" noEditPoints="1" noAdjustHandles="1" noChangeArrowheads="1" noChangeShapeType="1"/>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6" name="Google Shape;96;p20">
            <a:extLst>
              <a:ext uri="{FF2B5EF4-FFF2-40B4-BE49-F238E27FC236}">
                <a16:creationId xmlns:a16="http://schemas.microsoft.com/office/drawing/2014/main" id="{BA4136F0-2E36-789C-1AD6-AAA8DED09C28}"/>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800" b="1" dirty="0">
                <a:solidFill>
                  <a:schemeClr val="lt1"/>
                </a:solidFill>
                <a:latin typeface="Montserrat ExtraBold"/>
                <a:ea typeface="Montserrat ExtraBold"/>
                <a:cs typeface="Montserrat ExtraBold"/>
                <a:sym typeface="Montserrat ExtraBold"/>
              </a:rPr>
              <a:t>Síntesis de los hallazgos principales</a:t>
            </a:r>
          </a:p>
        </p:txBody>
      </p:sp>
      <p:pic>
        <p:nvPicPr>
          <p:cNvPr id="9" name="Imagen 8">
            <a:extLst>
              <a:ext uri="{FF2B5EF4-FFF2-40B4-BE49-F238E27FC236}">
                <a16:creationId xmlns:a16="http://schemas.microsoft.com/office/drawing/2014/main" id="{4F8FA7B7-015B-B458-B58C-19B4C1B6223D}"/>
              </a:ext>
            </a:extLst>
          </p:cNvPr>
          <p:cNvPicPr>
            <a:picLocks noChangeAspect="1"/>
          </p:cNvPicPr>
          <p:nvPr/>
        </p:nvPicPr>
        <p:blipFill>
          <a:blip r:embed="rId3"/>
          <a:stretch>
            <a:fillRect/>
          </a:stretch>
        </p:blipFill>
        <p:spPr>
          <a:xfrm>
            <a:off x="11584792" y="204670"/>
            <a:ext cx="355671" cy="720000"/>
          </a:xfrm>
          <a:prstGeom prst="rect">
            <a:avLst/>
          </a:prstGeom>
        </p:spPr>
      </p:pic>
      <p:sp>
        <p:nvSpPr>
          <p:cNvPr id="93" name="Google Shape;93;p20">
            <a:extLst>
              <a:ext uri="{FF2B5EF4-FFF2-40B4-BE49-F238E27FC236}">
                <a16:creationId xmlns:a16="http://schemas.microsoft.com/office/drawing/2014/main" id="{3B5B34DA-C68A-F00A-7F1C-C5B729F3D01C}"/>
              </a:ext>
            </a:extLst>
          </p:cNvPr>
          <p:cNvSpPr/>
          <p:nvPr/>
        </p:nvSpPr>
        <p:spPr>
          <a:xfrm>
            <a:off x="1175815" y="2286401"/>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95;p20">
            <a:extLst>
              <a:ext uri="{FF2B5EF4-FFF2-40B4-BE49-F238E27FC236}">
                <a16:creationId xmlns:a16="http://schemas.microsoft.com/office/drawing/2014/main" id="{484A1D77-C622-E9C1-0E22-0FAA6B61D171}"/>
              </a:ext>
            </a:extLst>
          </p:cNvPr>
          <p:cNvSpPr txBox="1"/>
          <p:nvPr/>
        </p:nvSpPr>
        <p:spPr>
          <a:xfrm>
            <a:off x="2194991" y="2118154"/>
            <a:ext cx="3764634"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El cuidado organiza toda la vida de las mujeres</a:t>
            </a:r>
          </a:p>
          <a:p>
            <a:pPr lvl="0">
              <a:lnSpc>
                <a:spcPct val="150000"/>
              </a:lnSpc>
            </a:pPr>
            <a:r>
              <a:rPr lang="es-MX" sz="1100" dirty="0">
                <a:solidFill>
                  <a:schemeClr val="lt1"/>
                </a:solidFill>
                <a:latin typeface="Nunito Sans"/>
                <a:ea typeface="Nunito Sans"/>
                <a:cs typeface="Nunito Sans"/>
                <a:sym typeface="Nunito Sans"/>
              </a:rPr>
              <a:t>La dedicación exclusiva e intensiva al cuidado de otros impacta la participación laboral de las mujeres: trayectorias laborales interrumpidas, proyectos personales en pausa y la pérdida de un sentido de identidad más allá del rol de cuidadora.</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14" name="Google Shape;95;p20">
            <a:extLst>
              <a:ext uri="{FF2B5EF4-FFF2-40B4-BE49-F238E27FC236}">
                <a16:creationId xmlns:a16="http://schemas.microsoft.com/office/drawing/2014/main" id="{E6322417-C66A-E9D2-D5D3-05CD2F912580}"/>
              </a:ext>
            </a:extLst>
          </p:cNvPr>
          <p:cNvSpPr txBox="1"/>
          <p:nvPr/>
        </p:nvSpPr>
        <p:spPr>
          <a:xfrm>
            <a:off x="1335835" y="2286401"/>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1</a:t>
            </a:r>
          </a:p>
        </p:txBody>
      </p:sp>
      <p:sp>
        <p:nvSpPr>
          <p:cNvPr id="17" name="Google Shape;93;p20">
            <a:extLst>
              <a:ext uri="{FF2B5EF4-FFF2-40B4-BE49-F238E27FC236}">
                <a16:creationId xmlns:a16="http://schemas.microsoft.com/office/drawing/2014/main" id="{83728EDB-82F9-ADE9-37D2-62BBD1299042}"/>
              </a:ext>
            </a:extLst>
          </p:cNvPr>
          <p:cNvSpPr/>
          <p:nvPr/>
        </p:nvSpPr>
        <p:spPr>
          <a:xfrm>
            <a:off x="1171858" y="4362857"/>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Google Shape;95;p20">
            <a:extLst>
              <a:ext uri="{FF2B5EF4-FFF2-40B4-BE49-F238E27FC236}">
                <a16:creationId xmlns:a16="http://schemas.microsoft.com/office/drawing/2014/main" id="{914463FD-144E-3786-F498-D9985556BEFE}"/>
              </a:ext>
            </a:extLst>
          </p:cNvPr>
          <p:cNvSpPr txBox="1"/>
          <p:nvPr/>
        </p:nvSpPr>
        <p:spPr>
          <a:xfrm>
            <a:off x="1331878" y="4362857"/>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3</a:t>
            </a:r>
          </a:p>
        </p:txBody>
      </p:sp>
      <p:sp>
        <p:nvSpPr>
          <p:cNvPr id="26" name="Google Shape;95;p20">
            <a:extLst>
              <a:ext uri="{FF2B5EF4-FFF2-40B4-BE49-F238E27FC236}">
                <a16:creationId xmlns:a16="http://schemas.microsoft.com/office/drawing/2014/main" id="{D26711B3-3A29-234E-9D69-AA87590AB5D0}"/>
              </a:ext>
            </a:extLst>
          </p:cNvPr>
          <p:cNvSpPr txBox="1"/>
          <p:nvPr/>
        </p:nvSpPr>
        <p:spPr>
          <a:xfrm>
            <a:off x="2175793" y="4254960"/>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La institucionalidad invisibiliza a la cuidadora</a:t>
            </a:r>
          </a:p>
          <a:p>
            <a:pPr lvl="0">
              <a:lnSpc>
                <a:spcPct val="150000"/>
              </a:lnSpc>
            </a:pPr>
            <a:r>
              <a:rPr lang="es-MX" sz="1100" dirty="0">
                <a:solidFill>
                  <a:schemeClr val="lt1"/>
                </a:solidFill>
                <a:latin typeface="Nunito Sans"/>
                <a:ea typeface="Nunito Sans"/>
                <a:cs typeface="Nunito Sans"/>
                <a:sym typeface="Nunito Sans"/>
              </a:rPr>
              <a:t>Programas y apoyos centrados en la persona dependiente tratan a la cuidadora como soporte invisible. Es clave reconocerla como sujeto con necesidades propias de salud, descanso y reinserción.</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33" name="Google Shape;93;p20">
            <a:extLst>
              <a:ext uri="{FF2B5EF4-FFF2-40B4-BE49-F238E27FC236}">
                <a16:creationId xmlns:a16="http://schemas.microsoft.com/office/drawing/2014/main" id="{73252D7C-4C0C-86E6-6215-8A313371438C}"/>
              </a:ext>
            </a:extLst>
          </p:cNvPr>
          <p:cNvSpPr/>
          <p:nvPr/>
        </p:nvSpPr>
        <p:spPr>
          <a:xfrm>
            <a:off x="6207275" y="2210844"/>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 name="Google Shape;95;p20">
            <a:extLst>
              <a:ext uri="{FF2B5EF4-FFF2-40B4-BE49-F238E27FC236}">
                <a16:creationId xmlns:a16="http://schemas.microsoft.com/office/drawing/2014/main" id="{37371035-8926-EA7F-7DE4-8267B654DC6F}"/>
              </a:ext>
            </a:extLst>
          </p:cNvPr>
          <p:cNvSpPr txBox="1"/>
          <p:nvPr/>
        </p:nvSpPr>
        <p:spPr>
          <a:xfrm>
            <a:off x="6367295" y="2210844"/>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2</a:t>
            </a:r>
          </a:p>
        </p:txBody>
      </p:sp>
      <p:sp>
        <p:nvSpPr>
          <p:cNvPr id="35" name="Google Shape;95;p20">
            <a:extLst>
              <a:ext uri="{FF2B5EF4-FFF2-40B4-BE49-F238E27FC236}">
                <a16:creationId xmlns:a16="http://schemas.microsoft.com/office/drawing/2014/main" id="{1949C2D0-D23C-8F3D-C009-C5B5700FF98F}"/>
              </a:ext>
            </a:extLst>
          </p:cNvPr>
          <p:cNvSpPr txBox="1"/>
          <p:nvPr/>
        </p:nvSpPr>
        <p:spPr>
          <a:xfrm>
            <a:off x="7214162" y="2101734"/>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Las barreras son estructurales, no individuales</a:t>
            </a:r>
          </a:p>
          <a:p>
            <a:pPr lvl="0">
              <a:lnSpc>
                <a:spcPct val="150000"/>
              </a:lnSpc>
            </a:pPr>
            <a:r>
              <a:rPr lang="es-MX" sz="1100" dirty="0">
                <a:solidFill>
                  <a:schemeClr val="lt1"/>
                </a:solidFill>
                <a:latin typeface="Nunito Sans"/>
                <a:ea typeface="Nunito Sans"/>
                <a:cs typeface="Nunito Sans"/>
                <a:sym typeface="Nunito Sans"/>
              </a:rPr>
              <a:t>El mercado laboral sigue organizado en torno a un trabajador sin responsabilidades de cuidado. La incompatibilidad no se resuelve con más esfuerzo individual de las mujeres, requiere intervención institucional.</a:t>
            </a:r>
          </a:p>
        </p:txBody>
      </p:sp>
      <p:sp>
        <p:nvSpPr>
          <p:cNvPr id="36" name="Google Shape;93;p20">
            <a:extLst>
              <a:ext uri="{FF2B5EF4-FFF2-40B4-BE49-F238E27FC236}">
                <a16:creationId xmlns:a16="http://schemas.microsoft.com/office/drawing/2014/main" id="{BFC8D8EB-153C-06C2-BAA9-AEB9E15A16B2}"/>
              </a:ext>
            </a:extLst>
          </p:cNvPr>
          <p:cNvSpPr/>
          <p:nvPr/>
        </p:nvSpPr>
        <p:spPr>
          <a:xfrm>
            <a:off x="6207275" y="4420343"/>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 name="Google Shape;95;p20">
            <a:extLst>
              <a:ext uri="{FF2B5EF4-FFF2-40B4-BE49-F238E27FC236}">
                <a16:creationId xmlns:a16="http://schemas.microsoft.com/office/drawing/2014/main" id="{15EBA940-3D57-607B-48A8-463C566CA4AB}"/>
              </a:ext>
            </a:extLst>
          </p:cNvPr>
          <p:cNvSpPr txBox="1"/>
          <p:nvPr/>
        </p:nvSpPr>
        <p:spPr>
          <a:xfrm>
            <a:off x="6367295" y="4420343"/>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4</a:t>
            </a:r>
          </a:p>
        </p:txBody>
      </p:sp>
      <p:sp>
        <p:nvSpPr>
          <p:cNvPr id="38" name="Google Shape;95;p20">
            <a:extLst>
              <a:ext uri="{FF2B5EF4-FFF2-40B4-BE49-F238E27FC236}">
                <a16:creationId xmlns:a16="http://schemas.microsoft.com/office/drawing/2014/main" id="{F1CF876F-6803-E337-5CF7-7E81047CC13C}"/>
              </a:ext>
            </a:extLst>
          </p:cNvPr>
          <p:cNvSpPr txBox="1"/>
          <p:nvPr/>
        </p:nvSpPr>
        <p:spPr>
          <a:xfrm>
            <a:off x="7203088" y="4294781"/>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Renca tiene condiciones únicas para actuar</a:t>
            </a:r>
          </a:p>
          <a:p>
            <a:pPr lvl="0">
              <a:lnSpc>
                <a:spcPct val="150000"/>
              </a:lnSpc>
            </a:pPr>
            <a:r>
              <a:rPr lang="es-MX" sz="1100" dirty="0">
                <a:solidFill>
                  <a:schemeClr val="lt1"/>
                </a:solidFill>
                <a:latin typeface="Nunito Sans"/>
                <a:ea typeface="Nunito Sans"/>
                <a:cs typeface="Nunito Sans"/>
                <a:sym typeface="Nunito Sans"/>
              </a:rPr>
              <a:t>Tejido industrial cercano, Sistema Comunal de Cuidados instalado, red de dispositivos (CESFAM, COSAM, PADI, OMIL) y mujeres con formación previa: terreno fértil para tratar la inserción como inversión.</a:t>
            </a:r>
          </a:p>
        </p:txBody>
      </p:sp>
    </p:spTree>
    <p:extLst>
      <p:ext uri="{BB962C8B-B14F-4D97-AF65-F5344CB8AC3E}">
        <p14:creationId xmlns:p14="http://schemas.microsoft.com/office/powerpoint/2010/main" val="347011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E197D7A8-22EE-F97E-3F56-56B1E05FA639}"/>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ED18BF5F-4468-E2AF-00D1-608F150366A2}"/>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1B56E36B-C842-2F44-B2E0-44802082D604}"/>
              </a:ext>
            </a:extLst>
          </p:cNvPr>
          <p:cNvSpPr>
            <a:spLocks noGrp="1" noRot="1" noMove="1" noResize="1" noEditPoints="1" noAdjustHandles="1" noChangeArrowheads="1" noChangeShapeType="1"/>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6" name="Google Shape;96;p20">
            <a:extLst>
              <a:ext uri="{FF2B5EF4-FFF2-40B4-BE49-F238E27FC236}">
                <a16:creationId xmlns:a16="http://schemas.microsoft.com/office/drawing/2014/main" id="{4D78744A-2825-CE03-5B8F-7AE8777705C2}"/>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800" b="1" dirty="0">
                <a:solidFill>
                  <a:schemeClr val="lt1"/>
                </a:solidFill>
                <a:latin typeface="Montserrat ExtraBold"/>
                <a:ea typeface="Montserrat ExtraBold"/>
                <a:cs typeface="Montserrat ExtraBold"/>
                <a:sym typeface="Montserrat ExtraBold"/>
              </a:rPr>
              <a:t>El cuidado como inversión, no como gasto</a:t>
            </a:r>
          </a:p>
        </p:txBody>
      </p:sp>
      <p:pic>
        <p:nvPicPr>
          <p:cNvPr id="9" name="Imagen 8">
            <a:extLst>
              <a:ext uri="{FF2B5EF4-FFF2-40B4-BE49-F238E27FC236}">
                <a16:creationId xmlns:a16="http://schemas.microsoft.com/office/drawing/2014/main" id="{5221FF9E-8FE1-27F6-2935-86DF17AE9154}"/>
              </a:ext>
            </a:extLst>
          </p:cNvPr>
          <p:cNvPicPr>
            <a:picLocks noChangeAspect="1"/>
          </p:cNvPicPr>
          <p:nvPr/>
        </p:nvPicPr>
        <p:blipFill>
          <a:blip r:embed="rId3"/>
          <a:stretch>
            <a:fillRect/>
          </a:stretch>
        </p:blipFill>
        <p:spPr>
          <a:xfrm>
            <a:off x="11584792" y="204670"/>
            <a:ext cx="355671" cy="720000"/>
          </a:xfrm>
          <a:prstGeom prst="rect">
            <a:avLst/>
          </a:prstGeom>
        </p:spPr>
      </p:pic>
      <p:sp>
        <p:nvSpPr>
          <p:cNvPr id="93" name="Google Shape;93;p20">
            <a:extLst>
              <a:ext uri="{FF2B5EF4-FFF2-40B4-BE49-F238E27FC236}">
                <a16:creationId xmlns:a16="http://schemas.microsoft.com/office/drawing/2014/main" id="{A00475D5-68CF-EB72-22D7-2D4F04D31FED}"/>
              </a:ext>
            </a:extLst>
          </p:cNvPr>
          <p:cNvSpPr/>
          <p:nvPr/>
        </p:nvSpPr>
        <p:spPr>
          <a:xfrm>
            <a:off x="1175815" y="3104548"/>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95;p20">
            <a:extLst>
              <a:ext uri="{FF2B5EF4-FFF2-40B4-BE49-F238E27FC236}">
                <a16:creationId xmlns:a16="http://schemas.microsoft.com/office/drawing/2014/main" id="{1BFBB7C0-C6FB-2FC2-C5AD-42308E24916F}"/>
              </a:ext>
            </a:extLst>
          </p:cNvPr>
          <p:cNvSpPr txBox="1"/>
          <p:nvPr/>
        </p:nvSpPr>
        <p:spPr>
          <a:xfrm>
            <a:off x="2194991" y="2936301"/>
            <a:ext cx="3764634"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Acceso a protección social</a:t>
            </a:r>
          </a:p>
          <a:p>
            <a:pPr lvl="0">
              <a:lnSpc>
                <a:spcPct val="150000"/>
              </a:lnSpc>
            </a:pPr>
            <a:r>
              <a:rPr lang="es-MX" sz="1100" dirty="0">
                <a:solidFill>
                  <a:schemeClr val="lt1"/>
                </a:solidFill>
                <a:latin typeface="Nunito Sans"/>
                <a:ea typeface="Nunito Sans"/>
                <a:cs typeface="Nunito Sans"/>
                <a:sym typeface="Nunito Sans"/>
              </a:rPr>
              <a:t>Cotizaciones previsionales, salud laboral, historial crediticio y mayor poder de negociación en el hogar, hoy fuera del alcance del cuidado no remunerado.</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14" name="Google Shape;95;p20">
            <a:extLst>
              <a:ext uri="{FF2B5EF4-FFF2-40B4-BE49-F238E27FC236}">
                <a16:creationId xmlns:a16="http://schemas.microsoft.com/office/drawing/2014/main" id="{D27D15E4-1098-A92A-BB9E-08B4511A2E86}"/>
              </a:ext>
            </a:extLst>
          </p:cNvPr>
          <p:cNvSpPr txBox="1"/>
          <p:nvPr/>
        </p:nvSpPr>
        <p:spPr>
          <a:xfrm>
            <a:off x="1335835" y="3104548"/>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1</a:t>
            </a:r>
          </a:p>
        </p:txBody>
      </p:sp>
      <p:sp>
        <p:nvSpPr>
          <p:cNvPr id="17" name="Google Shape;93;p20">
            <a:extLst>
              <a:ext uri="{FF2B5EF4-FFF2-40B4-BE49-F238E27FC236}">
                <a16:creationId xmlns:a16="http://schemas.microsoft.com/office/drawing/2014/main" id="{FCF59123-A3CF-9DD1-DC6A-A09C668F11E9}"/>
              </a:ext>
            </a:extLst>
          </p:cNvPr>
          <p:cNvSpPr/>
          <p:nvPr/>
        </p:nvSpPr>
        <p:spPr>
          <a:xfrm>
            <a:off x="1171858" y="4487984"/>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Google Shape;95;p20">
            <a:extLst>
              <a:ext uri="{FF2B5EF4-FFF2-40B4-BE49-F238E27FC236}">
                <a16:creationId xmlns:a16="http://schemas.microsoft.com/office/drawing/2014/main" id="{23F510B6-CB7A-02C0-693C-5299BD16628E}"/>
              </a:ext>
            </a:extLst>
          </p:cNvPr>
          <p:cNvSpPr txBox="1"/>
          <p:nvPr/>
        </p:nvSpPr>
        <p:spPr>
          <a:xfrm>
            <a:off x="1331878" y="4487984"/>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3</a:t>
            </a:r>
          </a:p>
        </p:txBody>
      </p:sp>
      <p:sp>
        <p:nvSpPr>
          <p:cNvPr id="26" name="Google Shape;95;p20">
            <a:extLst>
              <a:ext uri="{FF2B5EF4-FFF2-40B4-BE49-F238E27FC236}">
                <a16:creationId xmlns:a16="http://schemas.microsoft.com/office/drawing/2014/main" id="{375D025C-7969-7A01-0749-687E20C7349B}"/>
              </a:ext>
            </a:extLst>
          </p:cNvPr>
          <p:cNvSpPr txBox="1"/>
          <p:nvPr/>
        </p:nvSpPr>
        <p:spPr>
          <a:xfrm>
            <a:off x="2175793" y="4380087"/>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Un mercado de cuidados en expansión</a:t>
            </a:r>
          </a:p>
          <a:p>
            <a:pPr lvl="0">
              <a:lnSpc>
                <a:spcPct val="150000"/>
              </a:lnSpc>
            </a:pPr>
            <a:r>
              <a:rPr lang="es-MX" sz="1100" dirty="0">
                <a:solidFill>
                  <a:schemeClr val="lt1"/>
                </a:solidFill>
                <a:latin typeface="Nunito Sans"/>
                <a:ea typeface="Nunito Sans"/>
                <a:cs typeface="Nunito Sans"/>
                <a:sym typeface="Nunito Sans"/>
              </a:rPr>
              <a:t>El envejecimiento de la Región Metropolitana demanda cuidado remunerado que las propias cuidadoras de Renca están en condiciones de ocupar.</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33" name="Google Shape;93;p20">
            <a:extLst>
              <a:ext uri="{FF2B5EF4-FFF2-40B4-BE49-F238E27FC236}">
                <a16:creationId xmlns:a16="http://schemas.microsoft.com/office/drawing/2014/main" id="{C18CED5C-C22B-16E3-2E5C-7DC4CC8B5CA1}"/>
              </a:ext>
            </a:extLst>
          </p:cNvPr>
          <p:cNvSpPr/>
          <p:nvPr/>
        </p:nvSpPr>
        <p:spPr>
          <a:xfrm>
            <a:off x="6207275" y="3028991"/>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 name="Google Shape;95;p20">
            <a:extLst>
              <a:ext uri="{FF2B5EF4-FFF2-40B4-BE49-F238E27FC236}">
                <a16:creationId xmlns:a16="http://schemas.microsoft.com/office/drawing/2014/main" id="{DEEE3913-E31A-C95B-7BF6-FCB546090F33}"/>
              </a:ext>
            </a:extLst>
          </p:cNvPr>
          <p:cNvSpPr txBox="1"/>
          <p:nvPr/>
        </p:nvSpPr>
        <p:spPr>
          <a:xfrm>
            <a:off x="6367295" y="3028991"/>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2</a:t>
            </a:r>
          </a:p>
        </p:txBody>
      </p:sp>
      <p:sp>
        <p:nvSpPr>
          <p:cNvPr id="35" name="Google Shape;95;p20">
            <a:extLst>
              <a:ext uri="{FF2B5EF4-FFF2-40B4-BE49-F238E27FC236}">
                <a16:creationId xmlns:a16="http://schemas.microsoft.com/office/drawing/2014/main" id="{8DA18EB4-FC11-7014-E83A-8BCA843B7644}"/>
              </a:ext>
            </a:extLst>
          </p:cNvPr>
          <p:cNvSpPr txBox="1"/>
          <p:nvPr/>
        </p:nvSpPr>
        <p:spPr>
          <a:xfrm>
            <a:off x="7214162" y="2919881"/>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Capital humano subutilizado</a:t>
            </a:r>
          </a:p>
          <a:p>
            <a:pPr lvl="0">
              <a:lnSpc>
                <a:spcPct val="150000"/>
              </a:lnSpc>
            </a:pPr>
            <a:r>
              <a:rPr lang="es-MX" sz="1100" dirty="0">
                <a:solidFill>
                  <a:schemeClr val="lt1"/>
                </a:solidFill>
                <a:latin typeface="Nunito Sans"/>
                <a:ea typeface="Nunito Sans"/>
                <a:cs typeface="Nunito Sans"/>
                <a:sym typeface="Nunito Sans"/>
              </a:rPr>
              <a:t>Formación previa y competencias complejas que la economía desaprovecha por falta de condiciones que concilien trabajo y cuidado.</a:t>
            </a:r>
          </a:p>
        </p:txBody>
      </p:sp>
      <p:sp>
        <p:nvSpPr>
          <p:cNvPr id="36" name="Google Shape;93;p20">
            <a:extLst>
              <a:ext uri="{FF2B5EF4-FFF2-40B4-BE49-F238E27FC236}">
                <a16:creationId xmlns:a16="http://schemas.microsoft.com/office/drawing/2014/main" id="{75B0A7D4-819A-2E8D-2B1E-77D87511B7AD}"/>
              </a:ext>
            </a:extLst>
          </p:cNvPr>
          <p:cNvSpPr/>
          <p:nvPr/>
        </p:nvSpPr>
        <p:spPr>
          <a:xfrm>
            <a:off x="6207275" y="4545470"/>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 name="Google Shape;95;p20">
            <a:extLst>
              <a:ext uri="{FF2B5EF4-FFF2-40B4-BE49-F238E27FC236}">
                <a16:creationId xmlns:a16="http://schemas.microsoft.com/office/drawing/2014/main" id="{42463E8C-FB3E-E31D-4552-EA878EF0FE08}"/>
              </a:ext>
            </a:extLst>
          </p:cNvPr>
          <p:cNvSpPr txBox="1"/>
          <p:nvPr/>
        </p:nvSpPr>
        <p:spPr>
          <a:xfrm>
            <a:off x="6367295" y="4545470"/>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4</a:t>
            </a:r>
          </a:p>
        </p:txBody>
      </p:sp>
      <p:sp>
        <p:nvSpPr>
          <p:cNvPr id="38" name="Google Shape;95;p20">
            <a:extLst>
              <a:ext uri="{FF2B5EF4-FFF2-40B4-BE49-F238E27FC236}">
                <a16:creationId xmlns:a16="http://schemas.microsoft.com/office/drawing/2014/main" id="{871D95F9-5C34-6ED1-8CCE-543890ABE8E7}"/>
              </a:ext>
            </a:extLst>
          </p:cNvPr>
          <p:cNvSpPr txBox="1"/>
          <p:nvPr/>
        </p:nvSpPr>
        <p:spPr>
          <a:xfrm>
            <a:off x="7203088" y="4419908"/>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Un modelo replicable</a:t>
            </a:r>
          </a:p>
          <a:p>
            <a:pPr lvl="0">
              <a:lnSpc>
                <a:spcPct val="150000"/>
              </a:lnSpc>
            </a:pPr>
            <a:r>
              <a:rPr lang="es-MX" sz="1100" dirty="0">
                <a:solidFill>
                  <a:schemeClr val="lt1"/>
                </a:solidFill>
                <a:latin typeface="Nunito Sans"/>
                <a:ea typeface="Nunito Sans"/>
                <a:cs typeface="Nunito Sans"/>
                <a:sym typeface="Nunito Sans"/>
              </a:rPr>
              <a:t>Renca Te Cuida puede operar como prototipo, articulado con Chile Cuida y escalable a otras comunas del país.</a:t>
            </a:r>
          </a:p>
        </p:txBody>
      </p:sp>
      <p:sp>
        <p:nvSpPr>
          <p:cNvPr id="5" name="Google Shape;95;p20">
            <a:extLst>
              <a:ext uri="{FF2B5EF4-FFF2-40B4-BE49-F238E27FC236}">
                <a16:creationId xmlns:a16="http://schemas.microsoft.com/office/drawing/2014/main" id="{3AD79927-6839-6039-EA5A-FDD16F6D47F9}"/>
              </a:ext>
            </a:extLst>
          </p:cNvPr>
          <p:cNvSpPr txBox="1"/>
          <p:nvPr/>
        </p:nvSpPr>
        <p:spPr>
          <a:xfrm>
            <a:off x="948690" y="1990284"/>
            <a:ext cx="10309860" cy="733085"/>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Apoyar la inserción laboral de las cuidadoras no es asistencia social: es una decisión de política económica con retornos en varias dimensiones.</a:t>
            </a:r>
          </a:p>
        </p:txBody>
      </p:sp>
    </p:spTree>
    <p:extLst>
      <p:ext uri="{BB962C8B-B14F-4D97-AF65-F5344CB8AC3E}">
        <p14:creationId xmlns:p14="http://schemas.microsoft.com/office/powerpoint/2010/main" val="859214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281951DE-CC52-214C-824A-05B53190EC56}"/>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9BDA34B-E67F-A96B-EC17-41C8FF59895C}"/>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C10ED78D-45A5-3A40-4C6C-637F85CEA7D1}"/>
              </a:ext>
            </a:extLst>
          </p:cNvPr>
          <p:cNvSpPr>
            <a:spLocks noGrp="1" noRot="1" noMove="1" noResize="1" noEditPoints="1" noAdjustHandles="1" noChangeArrowheads="1" noChangeShapeType="1"/>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6" name="Google Shape;96;p20">
            <a:extLst>
              <a:ext uri="{FF2B5EF4-FFF2-40B4-BE49-F238E27FC236}">
                <a16:creationId xmlns:a16="http://schemas.microsoft.com/office/drawing/2014/main" id="{DDC3EFD3-C01C-A4B0-C009-0DBCF7F3CDC3}"/>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800" b="1" dirty="0">
                <a:solidFill>
                  <a:schemeClr val="lt1"/>
                </a:solidFill>
                <a:latin typeface="Montserrat ExtraBold"/>
                <a:sym typeface="Montserrat ExtraBold"/>
              </a:rPr>
              <a:t>Cinco ejes estratégicos de acción</a:t>
            </a:r>
          </a:p>
        </p:txBody>
      </p:sp>
      <p:pic>
        <p:nvPicPr>
          <p:cNvPr id="9" name="Imagen 8">
            <a:extLst>
              <a:ext uri="{FF2B5EF4-FFF2-40B4-BE49-F238E27FC236}">
                <a16:creationId xmlns:a16="http://schemas.microsoft.com/office/drawing/2014/main" id="{7F17C793-E4C0-2079-EE4B-2E75899D344C}"/>
              </a:ext>
            </a:extLst>
          </p:cNvPr>
          <p:cNvPicPr>
            <a:picLocks noChangeAspect="1"/>
          </p:cNvPicPr>
          <p:nvPr/>
        </p:nvPicPr>
        <p:blipFill>
          <a:blip r:embed="rId3"/>
          <a:stretch>
            <a:fillRect/>
          </a:stretch>
        </p:blipFill>
        <p:spPr>
          <a:xfrm>
            <a:off x="11584792" y="204670"/>
            <a:ext cx="355671" cy="720000"/>
          </a:xfrm>
          <a:prstGeom prst="rect">
            <a:avLst/>
          </a:prstGeom>
        </p:spPr>
      </p:pic>
      <p:sp>
        <p:nvSpPr>
          <p:cNvPr id="22" name="Rectángulo 21">
            <a:extLst>
              <a:ext uri="{FF2B5EF4-FFF2-40B4-BE49-F238E27FC236}">
                <a16:creationId xmlns:a16="http://schemas.microsoft.com/office/drawing/2014/main" id="{F61A23D6-8D9B-C5BB-BF7C-BEF0D48A40FF}"/>
              </a:ext>
            </a:extLst>
          </p:cNvPr>
          <p:cNvSpPr/>
          <p:nvPr/>
        </p:nvSpPr>
        <p:spPr>
          <a:xfrm>
            <a:off x="1624815" y="3204177"/>
            <a:ext cx="1658914" cy="2731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Google Shape;95;p20">
            <a:extLst>
              <a:ext uri="{FF2B5EF4-FFF2-40B4-BE49-F238E27FC236}">
                <a16:creationId xmlns:a16="http://schemas.microsoft.com/office/drawing/2014/main" id="{1623279B-8BFD-CA4E-8C1E-A1689466774D}"/>
              </a:ext>
            </a:extLst>
          </p:cNvPr>
          <p:cNvSpPr txBox="1"/>
          <p:nvPr/>
        </p:nvSpPr>
        <p:spPr>
          <a:xfrm>
            <a:off x="1622680" y="3204177"/>
            <a:ext cx="1683363" cy="1930313"/>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tx1"/>
                </a:solidFill>
                <a:latin typeface="Nunito Sans"/>
                <a:ea typeface="Nunito Sans"/>
                <a:cs typeface="Nunito Sans"/>
                <a:sym typeface="Nunito Sans"/>
              </a:rPr>
              <a:t>Red local de apoyos al cuidado</a:t>
            </a:r>
          </a:p>
          <a:p>
            <a:pPr lvl="0" algn="ctr">
              <a:lnSpc>
                <a:spcPct val="150000"/>
              </a:lnSpc>
            </a:pPr>
            <a:endParaRPr lang="es-MX" sz="1000" dirty="0">
              <a:solidFill>
                <a:schemeClr val="tx1"/>
              </a:solidFill>
              <a:latin typeface="Nunito Sans"/>
              <a:ea typeface="Nunito Sans"/>
              <a:cs typeface="Nunito Sans"/>
              <a:sym typeface="Nunito Sans"/>
            </a:endParaRPr>
          </a:p>
          <a:p>
            <a:pPr lvl="0" algn="ctr">
              <a:lnSpc>
                <a:spcPct val="150000"/>
              </a:lnSpc>
            </a:pPr>
            <a:r>
              <a:rPr lang="es-MX" sz="1000" dirty="0">
                <a:solidFill>
                  <a:schemeClr val="tx1"/>
                </a:solidFill>
                <a:latin typeface="Nunito Sans"/>
                <a:ea typeface="Nunito Sans"/>
                <a:cs typeface="Nunito Sans"/>
                <a:sym typeface="Nunito Sans"/>
              </a:rPr>
              <a:t>Fortalecer programas existentes (SENAMA, PRLAC); ampliar servicios de respiro; mejorar difusión y articulación entre dispositivos.</a:t>
            </a:r>
          </a:p>
          <a:p>
            <a:pPr lvl="0" algn="ctr">
              <a:lnSpc>
                <a:spcPct val="150000"/>
              </a:lnSpc>
            </a:pPr>
            <a:endParaRPr lang="es-MX" sz="1300" dirty="0">
              <a:solidFill>
                <a:schemeClr val="tx1"/>
              </a:solidFill>
              <a:latin typeface="Nunito Sans"/>
              <a:ea typeface="Nunito Sans"/>
              <a:cs typeface="Nunito Sans"/>
              <a:sym typeface="Nunito Sans"/>
            </a:endParaRPr>
          </a:p>
        </p:txBody>
      </p:sp>
      <p:sp>
        <p:nvSpPr>
          <p:cNvPr id="11" name="Google Shape;95;p20">
            <a:extLst>
              <a:ext uri="{FF2B5EF4-FFF2-40B4-BE49-F238E27FC236}">
                <a16:creationId xmlns:a16="http://schemas.microsoft.com/office/drawing/2014/main" id="{B1C0545A-4040-B634-52AA-76A62E8BB937}"/>
              </a:ext>
            </a:extLst>
          </p:cNvPr>
          <p:cNvSpPr txBox="1"/>
          <p:nvPr/>
        </p:nvSpPr>
        <p:spPr>
          <a:xfrm>
            <a:off x="2415267" y="2750291"/>
            <a:ext cx="225519" cy="435055"/>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600" b="1" dirty="0">
                <a:solidFill>
                  <a:schemeClr val="lt1"/>
                </a:solidFill>
                <a:latin typeface="Nunito Sans"/>
                <a:ea typeface="Nunito Sans"/>
                <a:cs typeface="Nunito Sans"/>
                <a:sym typeface="Nunito Sans"/>
              </a:rPr>
              <a:t>1</a:t>
            </a:r>
          </a:p>
        </p:txBody>
      </p:sp>
      <p:sp>
        <p:nvSpPr>
          <p:cNvPr id="46" name="Google Shape;93;p20">
            <a:extLst>
              <a:ext uri="{FF2B5EF4-FFF2-40B4-BE49-F238E27FC236}">
                <a16:creationId xmlns:a16="http://schemas.microsoft.com/office/drawing/2014/main" id="{E219B921-A1A0-1EAD-5AB3-80DA06737E8C}"/>
              </a:ext>
            </a:extLst>
          </p:cNvPr>
          <p:cNvSpPr/>
          <p:nvPr/>
        </p:nvSpPr>
        <p:spPr>
          <a:xfrm>
            <a:off x="1622679" y="2757571"/>
            <a:ext cx="1683365" cy="446606"/>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95;p20">
            <a:extLst>
              <a:ext uri="{FF2B5EF4-FFF2-40B4-BE49-F238E27FC236}">
                <a16:creationId xmlns:a16="http://schemas.microsoft.com/office/drawing/2014/main" id="{1E292C6E-E7DC-1E3C-F8CD-E9F93914FBD0}"/>
              </a:ext>
            </a:extLst>
          </p:cNvPr>
          <p:cNvSpPr txBox="1"/>
          <p:nvPr/>
        </p:nvSpPr>
        <p:spPr>
          <a:xfrm>
            <a:off x="948690" y="1797777"/>
            <a:ext cx="10309860" cy="733085"/>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Se organizan en un triángulo de articulación Gobierno – Empresas – Cuidadoras —</a:t>
            </a:r>
            <a:r>
              <a:rPr lang="es-MX" sz="1300" dirty="0" err="1">
                <a:solidFill>
                  <a:schemeClr val="lt1"/>
                </a:solidFill>
                <a:latin typeface="Nunito Sans"/>
                <a:ea typeface="Nunito Sans"/>
                <a:cs typeface="Nunito Sans"/>
                <a:sym typeface="Nunito Sans"/>
              </a:rPr>
              <a:t>operativizable</a:t>
            </a:r>
            <a:r>
              <a:rPr lang="es-MX" sz="1300" dirty="0">
                <a:solidFill>
                  <a:schemeClr val="lt1"/>
                </a:solidFill>
                <a:latin typeface="Nunito Sans"/>
                <a:ea typeface="Nunito Sans"/>
                <a:cs typeface="Nunito Sans"/>
                <a:sym typeface="Nunito Sans"/>
              </a:rPr>
              <a:t> en una Mesa Empresarial de Cuidado— que supera la asistencia y avanza hacia la corresponsabilidad económica del cuidado.</a:t>
            </a:r>
          </a:p>
        </p:txBody>
      </p:sp>
      <p:sp>
        <p:nvSpPr>
          <p:cNvPr id="19" name="Rectángulo 18">
            <a:extLst>
              <a:ext uri="{FF2B5EF4-FFF2-40B4-BE49-F238E27FC236}">
                <a16:creationId xmlns:a16="http://schemas.microsoft.com/office/drawing/2014/main" id="{0117F80B-BA3C-1184-3CCF-4F17D81D77CE}"/>
              </a:ext>
            </a:extLst>
          </p:cNvPr>
          <p:cNvSpPr/>
          <p:nvPr/>
        </p:nvSpPr>
        <p:spPr>
          <a:xfrm>
            <a:off x="3461636" y="3204177"/>
            <a:ext cx="1658914" cy="2731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Google Shape;95;p20">
            <a:extLst>
              <a:ext uri="{FF2B5EF4-FFF2-40B4-BE49-F238E27FC236}">
                <a16:creationId xmlns:a16="http://schemas.microsoft.com/office/drawing/2014/main" id="{0B49E0AF-9442-A365-A2D5-324E328C70D7}"/>
              </a:ext>
            </a:extLst>
          </p:cNvPr>
          <p:cNvSpPr txBox="1"/>
          <p:nvPr/>
        </p:nvSpPr>
        <p:spPr>
          <a:xfrm>
            <a:off x="3459501" y="3204177"/>
            <a:ext cx="1683363" cy="1930313"/>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tx1"/>
                </a:solidFill>
                <a:latin typeface="Nunito Sans"/>
                <a:ea typeface="Nunito Sans"/>
                <a:cs typeface="Nunito Sans"/>
                <a:sym typeface="Nunito Sans"/>
              </a:rPr>
              <a:t>Tejido productivo local</a:t>
            </a:r>
          </a:p>
          <a:p>
            <a:pPr lvl="0" algn="ctr">
              <a:lnSpc>
                <a:spcPct val="150000"/>
              </a:lnSpc>
            </a:pPr>
            <a:endParaRPr lang="es-MX" sz="1300" dirty="0">
              <a:solidFill>
                <a:schemeClr val="tx1"/>
              </a:solidFill>
              <a:latin typeface="Nunito Sans"/>
              <a:ea typeface="Nunito Sans"/>
              <a:cs typeface="Nunito Sans"/>
              <a:sym typeface="Nunito Sans"/>
            </a:endParaRPr>
          </a:p>
          <a:p>
            <a:pPr lvl="0" algn="ctr">
              <a:lnSpc>
                <a:spcPct val="150000"/>
              </a:lnSpc>
            </a:pPr>
            <a:r>
              <a:rPr lang="es-MX" sz="1000" dirty="0">
                <a:solidFill>
                  <a:schemeClr val="tx1"/>
                </a:solidFill>
                <a:latin typeface="Nunito Sans"/>
                <a:ea typeface="Nunito Sans"/>
                <a:cs typeface="Nunito Sans"/>
                <a:sym typeface="Nunito Sans"/>
              </a:rPr>
              <a:t>Alianzas con empresas del territorio para empleos con jornadas flexibles, modalidades híbridas y prácticas de conciliación.</a:t>
            </a:r>
          </a:p>
          <a:p>
            <a:pPr lvl="0" algn="ctr">
              <a:lnSpc>
                <a:spcPct val="150000"/>
              </a:lnSpc>
            </a:pPr>
            <a:endParaRPr lang="es-MX" sz="1300" dirty="0">
              <a:solidFill>
                <a:schemeClr val="tx1"/>
              </a:solidFill>
              <a:latin typeface="Nunito Sans"/>
              <a:ea typeface="Nunito Sans"/>
              <a:cs typeface="Nunito Sans"/>
              <a:sym typeface="Nunito Sans"/>
            </a:endParaRPr>
          </a:p>
        </p:txBody>
      </p:sp>
      <p:sp>
        <p:nvSpPr>
          <p:cNvPr id="24" name="Google Shape;93;p20">
            <a:extLst>
              <a:ext uri="{FF2B5EF4-FFF2-40B4-BE49-F238E27FC236}">
                <a16:creationId xmlns:a16="http://schemas.microsoft.com/office/drawing/2014/main" id="{55C5717D-EFBC-388A-B0A2-53EA3DD6D3B6}"/>
              </a:ext>
            </a:extLst>
          </p:cNvPr>
          <p:cNvSpPr/>
          <p:nvPr/>
        </p:nvSpPr>
        <p:spPr>
          <a:xfrm>
            <a:off x="3459500" y="2757571"/>
            <a:ext cx="1683365" cy="446606"/>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 name="Google Shape;95;p20">
            <a:extLst>
              <a:ext uri="{FF2B5EF4-FFF2-40B4-BE49-F238E27FC236}">
                <a16:creationId xmlns:a16="http://schemas.microsoft.com/office/drawing/2014/main" id="{A24509E3-DE62-8ACF-ADE6-F9384A406534}"/>
              </a:ext>
            </a:extLst>
          </p:cNvPr>
          <p:cNvSpPr txBox="1"/>
          <p:nvPr/>
        </p:nvSpPr>
        <p:spPr>
          <a:xfrm>
            <a:off x="4252088" y="2750291"/>
            <a:ext cx="225519" cy="435055"/>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600" b="1" dirty="0">
                <a:solidFill>
                  <a:schemeClr val="lt1"/>
                </a:solidFill>
                <a:latin typeface="Nunito Sans"/>
                <a:ea typeface="Nunito Sans"/>
                <a:cs typeface="Nunito Sans"/>
                <a:sym typeface="Nunito Sans"/>
              </a:rPr>
              <a:t>2</a:t>
            </a:r>
          </a:p>
        </p:txBody>
      </p:sp>
      <p:sp>
        <p:nvSpPr>
          <p:cNvPr id="25" name="Rectángulo 24">
            <a:extLst>
              <a:ext uri="{FF2B5EF4-FFF2-40B4-BE49-F238E27FC236}">
                <a16:creationId xmlns:a16="http://schemas.microsoft.com/office/drawing/2014/main" id="{251D0833-4DA1-8E10-8B44-F3FD9B45F4A8}"/>
              </a:ext>
            </a:extLst>
          </p:cNvPr>
          <p:cNvSpPr/>
          <p:nvPr/>
        </p:nvSpPr>
        <p:spPr>
          <a:xfrm>
            <a:off x="5298456" y="3207351"/>
            <a:ext cx="1658914" cy="2731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Google Shape;95;p20">
            <a:extLst>
              <a:ext uri="{FF2B5EF4-FFF2-40B4-BE49-F238E27FC236}">
                <a16:creationId xmlns:a16="http://schemas.microsoft.com/office/drawing/2014/main" id="{B51F1ADC-9A92-67CD-27B4-C02D7AD9421C}"/>
              </a:ext>
            </a:extLst>
          </p:cNvPr>
          <p:cNvSpPr txBox="1"/>
          <p:nvPr/>
        </p:nvSpPr>
        <p:spPr>
          <a:xfrm>
            <a:off x="5296321" y="3207351"/>
            <a:ext cx="1683363" cy="1930313"/>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tx1"/>
                </a:solidFill>
                <a:latin typeface="Nunito Sans"/>
                <a:ea typeface="Nunito Sans"/>
                <a:cs typeface="Nunito Sans"/>
                <a:sym typeface="Nunito Sans"/>
              </a:rPr>
              <a:t>Formación, reconversión y certificación</a:t>
            </a:r>
          </a:p>
          <a:p>
            <a:pPr lvl="0" algn="ctr">
              <a:lnSpc>
                <a:spcPct val="150000"/>
              </a:lnSpc>
            </a:pPr>
            <a:r>
              <a:rPr lang="es-MX" sz="1000" dirty="0">
                <a:solidFill>
                  <a:schemeClr val="tx1"/>
                </a:solidFill>
                <a:latin typeface="Nunito Sans"/>
                <a:ea typeface="Nunito Sans"/>
                <a:cs typeface="Nunito Sans"/>
                <a:sym typeface="Nunito Sans"/>
              </a:rPr>
              <a:t>Itinerarios diferenciados, certificación de competencias de cuidado, apoyo al emprendimiento y cooperativas.</a:t>
            </a:r>
          </a:p>
          <a:p>
            <a:pPr lvl="0" algn="ctr">
              <a:lnSpc>
                <a:spcPct val="150000"/>
              </a:lnSpc>
            </a:pPr>
            <a:endParaRPr lang="es-MX" sz="1300" dirty="0">
              <a:solidFill>
                <a:schemeClr val="tx1"/>
              </a:solidFill>
              <a:latin typeface="Nunito Sans"/>
              <a:ea typeface="Nunito Sans"/>
              <a:cs typeface="Nunito Sans"/>
              <a:sym typeface="Nunito Sans"/>
            </a:endParaRPr>
          </a:p>
        </p:txBody>
      </p:sp>
      <p:sp>
        <p:nvSpPr>
          <p:cNvPr id="28" name="Google Shape;93;p20">
            <a:extLst>
              <a:ext uri="{FF2B5EF4-FFF2-40B4-BE49-F238E27FC236}">
                <a16:creationId xmlns:a16="http://schemas.microsoft.com/office/drawing/2014/main" id="{F95C14C1-D8C2-7F5A-3F10-1C8D1F11197F}"/>
              </a:ext>
            </a:extLst>
          </p:cNvPr>
          <p:cNvSpPr/>
          <p:nvPr/>
        </p:nvSpPr>
        <p:spPr>
          <a:xfrm>
            <a:off x="5296320" y="2760745"/>
            <a:ext cx="1683365" cy="446606"/>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Google Shape;95;p20">
            <a:extLst>
              <a:ext uri="{FF2B5EF4-FFF2-40B4-BE49-F238E27FC236}">
                <a16:creationId xmlns:a16="http://schemas.microsoft.com/office/drawing/2014/main" id="{3BCEE53C-A542-D929-180A-94E1978C3C08}"/>
              </a:ext>
            </a:extLst>
          </p:cNvPr>
          <p:cNvSpPr txBox="1"/>
          <p:nvPr/>
        </p:nvSpPr>
        <p:spPr>
          <a:xfrm>
            <a:off x="6088908" y="2753465"/>
            <a:ext cx="225519" cy="435055"/>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600" b="1" dirty="0">
                <a:solidFill>
                  <a:schemeClr val="lt1"/>
                </a:solidFill>
                <a:latin typeface="Nunito Sans"/>
                <a:ea typeface="Nunito Sans"/>
                <a:cs typeface="Nunito Sans"/>
                <a:sym typeface="Nunito Sans"/>
              </a:rPr>
              <a:t>3</a:t>
            </a:r>
          </a:p>
        </p:txBody>
      </p:sp>
      <p:sp>
        <p:nvSpPr>
          <p:cNvPr id="33" name="Rectángulo 32">
            <a:extLst>
              <a:ext uri="{FF2B5EF4-FFF2-40B4-BE49-F238E27FC236}">
                <a16:creationId xmlns:a16="http://schemas.microsoft.com/office/drawing/2014/main" id="{4926BBB8-BC79-5164-176E-3F0F88D458EE}"/>
              </a:ext>
            </a:extLst>
          </p:cNvPr>
          <p:cNvSpPr/>
          <p:nvPr/>
        </p:nvSpPr>
        <p:spPr>
          <a:xfrm>
            <a:off x="7135275" y="3207351"/>
            <a:ext cx="1658914" cy="2731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Google Shape;95;p20">
            <a:extLst>
              <a:ext uri="{FF2B5EF4-FFF2-40B4-BE49-F238E27FC236}">
                <a16:creationId xmlns:a16="http://schemas.microsoft.com/office/drawing/2014/main" id="{26921B0B-05C5-93D4-5E38-32D2BA4AC046}"/>
              </a:ext>
            </a:extLst>
          </p:cNvPr>
          <p:cNvSpPr txBox="1"/>
          <p:nvPr/>
        </p:nvSpPr>
        <p:spPr>
          <a:xfrm>
            <a:off x="7133140" y="3207351"/>
            <a:ext cx="1683363" cy="1930313"/>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tx1"/>
                </a:solidFill>
                <a:latin typeface="Nunito Sans"/>
                <a:ea typeface="Nunito Sans"/>
                <a:cs typeface="Nunito Sans"/>
                <a:sym typeface="Nunito Sans"/>
              </a:rPr>
              <a:t>Participación comunitaria</a:t>
            </a:r>
          </a:p>
          <a:p>
            <a:pPr lvl="0" algn="ctr">
              <a:lnSpc>
                <a:spcPct val="150000"/>
              </a:lnSpc>
            </a:pPr>
            <a:endParaRPr lang="es-MX" sz="1000" dirty="0">
              <a:solidFill>
                <a:schemeClr val="tx1"/>
              </a:solidFill>
              <a:latin typeface="Nunito Sans"/>
              <a:ea typeface="Nunito Sans"/>
              <a:cs typeface="Nunito Sans"/>
              <a:sym typeface="Nunito Sans"/>
            </a:endParaRPr>
          </a:p>
          <a:p>
            <a:pPr lvl="0" algn="ctr">
              <a:lnSpc>
                <a:spcPct val="150000"/>
              </a:lnSpc>
            </a:pPr>
            <a:r>
              <a:rPr lang="es-MX" sz="1000" dirty="0">
                <a:solidFill>
                  <a:schemeClr val="tx1"/>
                </a:solidFill>
                <a:latin typeface="Nunito Sans"/>
                <a:ea typeface="Nunito Sans"/>
                <a:cs typeface="Nunito Sans"/>
                <a:sym typeface="Nunito Sans"/>
              </a:rPr>
              <a:t>Reconocer organizaciones, talleres y redes de mujeres como infraestructuras sociales clave para el bienestar y la autonomía.</a:t>
            </a:r>
          </a:p>
          <a:p>
            <a:pPr lvl="0" algn="ctr">
              <a:lnSpc>
                <a:spcPct val="150000"/>
              </a:lnSpc>
            </a:pPr>
            <a:endParaRPr lang="es-MX" sz="1300" dirty="0">
              <a:solidFill>
                <a:schemeClr val="tx1"/>
              </a:solidFill>
              <a:latin typeface="Nunito Sans"/>
              <a:ea typeface="Nunito Sans"/>
              <a:cs typeface="Nunito Sans"/>
              <a:sym typeface="Nunito Sans"/>
            </a:endParaRPr>
          </a:p>
        </p:txBody>
      </p:sp>
      <p:sp>
        <p:nvSpPr>
          <p:cNvPr id="36" name="Google Shape;93;p20">
            <a:extLst>
              <a:ext uri="{FF2B5EF4-FFF2-40B4-BE49-F238E27FC236}">
                <a16:creationId xmlns:a16="http://schemas.microsoft.com/office/drawing/2014/main" id="{010709EC-D6CA-E8D4-1BFB-4E3B0737B3AF}"/>
              </a:ext>
            </a:extLst>
          </p:cNvPr>
          <p:cNvSpPr/>
          <p:nvPr/>
        </p:nvSpPr>
        <p:spPr>
          <a:xfrm>
            <a:off x="7133139" y="2760745"/>
            <a:ext cx="1683365" cy="446606"/>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5" name="Google Shape;95;p20">
            <a:extLst>
              <a:ext uri="{FF2B5EF4-FFF2-40B4-BE49-F238E27FC236}">
                <a16:creationId xmlns:a16="http://schemas.microsoft.com/office/drawing/2014/main" id="{BBF872A9-B9EE-FB55-C2EE-5094DB795AC0}"/>
              </a:ext>
            </a:extLst>
          </p:cNvPr>
          <p:cNvSpPr txBox="1"/>
          <p:nvPr/>
        </p:nvSpPr>
        <p:spPr>
          <a:xfrm>
            <a:off x="7925727" y="2753465"/>
            <a:ext cx="225519" cy="435055"/>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600" b="1" dirty="0">
                <a:solidFill>
                  <a:schemeClr val="lt1"/>
                </a:solidFill>
                <a:latin typeface="Nunito Sans"/>
                <a:ea typeface="Nunito Sans"/>
                <a:cs typeface="Nunito Sans"/>
                <a:sym typeface="Nunito Sans"/>
              </a:rPr>
              <a:t>4</a:t>
            </a:r>
          </a:p>
        </p:txBody>
      </p:sp>
      <p:sp>
        <p:nvSpPr>
          <p:cNvPr id="50" name="Rectángulo 49">
            <a:extLst>
              <a:ext uri="{FF2B5EF4-FFF2-40B4-BE49-F238E27FC236}">
                <a16:creationId xmlns:a16="http://schemas.microsoft.com/office/drawing/2014/main" id="{E6BFEA1C-946E-C315-A59B-351538C5C130}"/>
              </a:ext>
            </a:extLst>
          </p:cNvPr>
          <p:cNvSpPr/>
          <p:nvPr/>
        </p:nvSpPr>
        <p:spPr>
          <a:xfrm>
            <a:off x="8972093" y="3188520"/>
            <a:ext cx="1658914" cy="2731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1" name="Google Shape;95;p20">
            <a:extLst>
              <a:ext uri="{FF2B5EF4-FFF2-40B4-BE49-F238E27FC236}">
                <a16:creationId xmlns:a16="http://schemas.microsoft.com/office/drawing/2014/main" id="{95585D73-3B1D-7BF1-D47D-4CAECDD41030}"/>
              </a:ext>
            </a:extLst>
          </p:cNvPr>
          <p:cNvSpPr txBox="1"/>
          <p:nvPr/>
        </p:nvSpPr>
        <p:spPr>
          <a:xfrm>
            <a:off x="8969958" y="3188520"/>
            <a:ext cx="1683363" cy="1930313"/>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err="1">
                <a:solidFill>
                  <a:schemeClr val="tx1"/>
                </a:solidFill>
                <a:latin typeface="Nunito Sans"/>
                <a:ea typeface="Nunito Sans"/>
                <a:cs typeface="Nunito Sans"/>
                <a:sym typeface="Nunito Sans"/>
              </a:rPr>
              <a:t>Desfamiliarización</a:t>
            </a:r>
            <a:r>
              <a:rPr lang="es-MX" sz="1300" b="1" dirty="0">
                <a:solidFill>
                  <a:schemeClr val="tx1"/>
                </a:solidFill>
                <a:latin typeface="Nunito Sans"/>
                <a:ea typeface="Nunito Sans"/>
                <a:cs typeface="Nunito Sans"/>
                <a:sym typeface="Nunito Sans"/>
              </a:rPr>
              <a:t> del cuidado</a:t>
            </a:r>
          </a:p>
          <a:p>
            <a:pPr lvl="0" algn="ctr">
              <a:lnSpc>
                <a:spcPct val="150000"/>
              </a:lnSpc>
            </a:pPr>
            <a:endParaRPr lang="es-MX" sz="1300" dirty="0">
              <a:solidFill>
                <a:schemeClr val="tx1"/>
              </a:solidFill>
              <a:latin typeface="Nunito Sans"/>
              <a:ea typeface="Nunito Sans"/>
              <a:cs typeface="Nunito Sans"/>
              <a:sym typeface="Nunito Sans"/>
            </a:endParaRPr>
          </a:p>
          <a:p>
            <a:pPr lvl="0" algn="ctr">
              <a:lnSpc>
                <a:spcPct val="150000"/>
              </a:lnSpc>
            </a:pPr>
            <a:r>
              <a:rPr lang="es-MX" sz="1000" dirty="0">
                <a:solidFill>
                  <a:schemeClr val="tx1"/>
                </a:solidFill>
                <a:latin typeface="Nunito Sans"/>
                <a:ea typeface="Nunito Sans"/>
                <a:cs typeface="Nunito Sans"/>
                <a:sym typeface="Nunito Sans"/>
              </a:rPr>
              <a:t>Avanzar hacia una reorganización social del cuidado: corresponsabilidad entre Estado, mercado, comunidad y familia.</a:t>
            </a:r>
          </a:p>
          <a:p>
            <a:pPr lvl="0" algn="ctr">
              <a:lnSpc>
                <a:spcPct val="150000"/>
              </a:lnSpc>
            </a:pPr>
            <a:endParaRPr lang="es-MX" sz="1300" dirty="0">
              <a:solidFill>
                <a:schemeClr val="tx1"/>
              </a:solidFill>
              <a:latin typeface="Nunito Sans"/>
              <a:ea typeface="Nunito Sans"/>
              <a:cs typeface="Nunito Sans"/>
              <a:sym typeface="Nunito Sans"/>
            </a:endParaRPr>
          </a:p>
        </p:txBody>
      </p:sp>
      <p:sp>
        <p:nvSpPr>
          <p:cNvPr id="53" name="Google Shape;93;p20">
            <a:extLst>
              <a:ext uri="{FF2B5EF4-FFF2-40B4-BE49-F238E27FC236}">
                <a16:creationId xmlns:a16="http://schemas.microsoft.com/office/drawing/2014/main" id="{4956DA5E-5374-3891-06E6-C58E1758C9BE}"/>
              </a:ext>
            </a:extLst>
          </p:cNvPr>
          <p:cNvSpPr/>
          <p:nvPr/>
        </p:nvSpPr>
        <p:spPr>
          <a:xfrm>
            <a:off x="8969957" y="2741914"/>
            <a:ext cx="1683365" cy="446606"/>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2" name="Google Shape;95;p20">
            <a:extLst>
              <a:ext uri="{FF2B5EF4-FFF2-40B4-BE49-F238E27FC236}">
                <a16:creationId xmlns:a16="http://schemas.microsoft.com/office/drawing/2014/main" id="{C71E9F18-609F-B0B4-534D-DD9832765069}"/>
              </a:ext>
            </a:extLst>
          </p:cNvPr>
          <p:cNvSpPr txBox="1"/>
          <p:nvPr/>
        </p:nvSpPr>
        <p:spPr>
          <a:xfrm>
            <a:off x="9762545" y="2734634"/>
            <a:ext cx="225519" cy="435055"/>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600" b="1" dirty="0">
                <a:solidFill>
                  <a:schemeClr val="lt1"/>
                </a:solidFill>
                <a:latin typeface="Nunito Sans"/>
                <a:ea typeface="Nunito Sans"/>
                <a:cs typeface="Nunito Sans"/>
                <a:sym typeface="Nunito Sans"/>
              </a:rPr>
              <a:t>5</a:t>
            </a:r>
          </a:p>
        </p:txBody>
      </p:sp>
    </p:spTree>
    <p:extLst>
      <p:ext uri="{BB962C8B-B14F-4D97-AF65-F5344CB8AC3E}">
        <p14:creationId xmlns:p14="http://schemas.microsoft.com/office/powerpoint/2010/main" val="2131659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955E37EC-B506-A1CD-6E92-EFC2FD77422D}"/>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2B9595E-AAAB-7BCD-0053-03E4478CCDC1}"/>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F73A49EB-EBD0-3295-E965-77043FF92FFB}"/>
              </a:ext>
            </a:extLst>
          </p:cNvPr>
          <p:cNvSpPr>
            <a:spLocks noGrp="1" noRot="1" noMove="1" noResize="1" noEditPoints="1" noAdjustHandles="1" noChangeArrowheads="1" noChangeShapeType="1"/>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5" name="Google Shape;95;p20">
            <a:extLst>
              <a:ext uri="{FF2B5EF4-FFF2-40B4-BE49-F238E27FC236}">
                <a16:creationId xmlns:a16="http://schemas.microsoft.com/office/drawing/2014/main" id="{67D829DD-80B6-182B-A162-0A3D4CF59165}"/>
              </a:ext>
            </a:extLst>
          </p:cNvPr>
          <p:cNvSpPr txBox="1"/>
          <p:nvPr/>
        </p:nvSpPr>
        <p:spPr>
          <a:xfrm>
            <a:off x="933450" y="1876830"/>
            <a:ext cx="10309860" cy="419032"/>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De los cinco ejes, destacamos seis acciones de alto impacto y viabilidad inmediata que requieren liderazgo municipal.</a:t>
            </a:r>
          </a:p>
        </p:txBody>
      </p:sp>
      <p:sp>
        <p:nvSpPr>
          <p:cNvPr id="96" name="Google Shape;96;p20">
            <a:extLst>
              <a:ext uri="{FF2B5EF4-FFF2-40B4-BE49-F238E27FC236}">
                <a16:creationId xmlns:a16="http://schemas.microsoft.com/office/drawing/2014/main" id="{D51CA74A-1629-A015-BB00-5F92F5E37B22}"/>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D" sz="2800" b="1" dirty="0" err="1">
                <a:solidFill>
                  <a:schemeClr val="lt1"/>
                </a:solidFill>
                <a:latin typeface="Montserrat ExtraBold"/>
                <a:ea typeface="Montserrat ExtraBold"/>
                <a:cs typeface="Montserrat ExtraBold"/>
                <a:sym typeface="Montserrat ExtraBold"/>
              </a:rPr>
              <a:t>Acciones</a:t>
            </a:r>
            <a:r>
              <a:rPr lang="en-ID" sz="2800" b="1" dirty="0">
                <a:solidFill>
                  <a:schemeClr val="lt1"/>
                </a:solidFill>
                <a:latin typeface="Montserrat ExtraBold"/>
                <a:ea typeface="Montserrat ExtraBold"/>
                <a:cs typeface="Montserrat ExtraBold"/>
                <a:sym typeface="Montserrat ExtraBold"/>
              </a:rPr>
              <a:t> </a:t>
            </a:r>
            <a:r>
              <a:rPr lang="en-ID" sz="2800" b="1" dirty="0" err="1">
                <a:solidFill>
                  <a:schemeClr val="lt1"/>
                </a:solidFill>
                <a:latin typeface="Montserrat ExtraBold"/>
                <a:ea typeface="Montserrat ExtraBold"/>
                <a:cs typeface="Montserrat ExtraBold"/>
                <a:sym typeface="Montserrat ExtraBold"/>
              </a:rPr>
              <a:t>priorizadas</a:t>
            </a:r>
            <a:r>
              <a:rPr lang="en-ID" sz="2800" b="1" dirty="0">
                <a:solidFill>
                  <a:schemeClr val="lt1"/>
                </a:solidFill>
                <a:latin typeface="Montserrat ExtraBold"/>
                <a:ea typeface="Montserrat ExtraBold"/>
                <a:cs typeface="Montserrat ExtraBold"/>
                <a:sym typeface="Montserrat ExtraBold"/>
              </a:rPr>
              <a:t> para </a:t>
            </a:r>
            <a:r>
              <a:rPr lang="en-ID" sz="2800" b="1" dirty="0" err="1">
                <a:solidFill>
                  <a:schemeClr val="lt1"/>
                </a:solidFill>
                <a:latin typeface="Montserrat ExtraBold"/>
                <a:ea typeface="Montserrat ExtraBold"/>
                <a:cs typeface="Montserrat ExtraBold"/>
                <a:sym typeface="Montserrat ExtraBold"/>
              </a:rPr>
              <a:t>Renca</a:t>
            </a:r>
            <a:endParaRPr lang="en-ID" sz="2800" b="1" dirty="0">
              <a:solidFill>
                <a:schemeClr val="lt1"/>
              </a:solidFill>
              <a:latin typeface="Montserrat ExtraBold"/>
              <a:ea typeface="Montserrat ExtraBold"/>
              <a:cs typeface="Montserrat ExtraBold"/>
              <a:sym typeface="Montserrat ExtraBold"/>
            </a:endParaRPr>
          </a:p>
        </p:txBody>
      </p:sp>
      <p:pic>
        <p:nvPicPr>
          <p:cNvPr id="9" name="Imagen 8">
            <a:extLst>
              <a:ext uri="{FF2B5EF4-FFF2-40B4-BE49-F238E27FC236}">
                <a16:creationId xmlns:a16="http://schemas.microsoft.com/office/drawing/2014/main" id="{39EBEB96-EDEA-6C7D-51D5-446D5890608A}"/>
              </a:ext>
            </a:extLst>
          </p:cNvPr>
          <p:cNvPicPr>
            <a:picLocks noChangeAspect="1"/>
          </p:cNvPicPr>
          <p:nvPr/>
        </p:nvPicPr>
        <p:blipFill>
          <a:blip r:embed="rId3"/>
          <a:stretch>
            <a:fillRect/>
          </a:stretch>
        </p:blipFill>
        <p:spPr>
          <a:xfrm>
            <a:off x="11584792" y="204670"/>
            <a:ext cx="355671" cy="720000"/>
          </a:xfrm>
          <a:prstGeom prst="rect">
            <a:avLst/>
          </a:prstGeom>
        </p:spPr>
      </p:pic>
      <p:sp>
        <p:nvSpPr>
          <p:cNvPr id="93" name="Google Shape;93;p20">
            <a:extLst>
              <a:ext uri="{FF2B5EF4-FFF2-40B4-BE49-F238E27FC236}">
                <a16:creationId xmlns:a16="http://schemas.microsoft.com/office/drawing/2014/main" id="{A392E37E-7C8A-52FC-5288-3A756361BFFE}"/>
              </a:ext>
            </a:extLst>
          </p:cNvPr>
          <p:cNvSpPr/>
          <p:nvPr/>
        </p:nvSpPr>
        <p:spPr>
          <a:xfrm>
            <a:off x="1186889" y="2580681"/>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95;p20">
            <a:extLst>
              <a:ext uri="{FF2B5EF4-FFF2-40B4-BE49-F238E27FC236}">
                <a16:creationId xmlns:a16="http://schemas.microsoft.com/office/drawing/2014/main" id="{82F3E466-715C-94A6-4417-BA9E01D4F968}"/>
              </a:ext>
            </a:extLst>
          </p:cNvPr>
          <p:cNvSpPr txBox="1"/>
          <p:nvPr/>
        </p:nvSpPr>
        <p:spPr>
          <a:xfrm>
            <a:off x="2206065" y="2412434"/>
            <a:ext cx="3764634"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Mesa empresarial de cuidado</a:t>
            </a:r>
          </a:p>
          <a:p>
            <a:pPr lvl="0">
              <a:lnSpc>
                <a:spcPct val="150000"/>
              </a:lnSpc>
            </a:pPr>
            <a:r>
              <a:rPr lang="es-MX" sz="1100" dirty="0">
                <a:solidFill>
                  <a:schemeClr val="lt1"/>
                </a:solidFill>
                <a:latin typeface="Nunito Sans"/>
                <a:ea typeface="Nunito Sans"/>
                <a:cs typeface="Nunito Sans"/>
                <a:sym typeface="Nunito Sans"/>
              </a:rPr>
              <a:t>Convocar empresas del sector industrial/logístico de Renca para acordar cupos laborales con jornadas flexibles y conciliación.</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14" name="Google Shape;95;p20">
            <a:extLst>
              <a:ext uri="{FF2B5EF4-FFF2-40B4-BE49-F238E27FC236}">
                <a16:creationId xmlns:a16="http://schemas.microsoft.com/office/drawing/2014/main" id="{744E9590-08C0-9891-948B-B7CDAC354432}"/>
              </a:ext>
            </a:extLst>
          </p:cNvPr>
          <p:cNvSpPr txBox="1"/>
          <p:nvPr/>
        </p:nvSpPr>
        <p:spPr>
          <a:xfrm>
            <a:off x="1346909" y="2580681"/>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1</a:t>
            </a:r>
          </a:p>
        </p:txBody>
      </p:sp>
      <p:sp>
        <p:nvSpPr>
          <p:cNvPr id="17" name="Google Shape;93;p20">
            <a:extLst>
              <a:ext uri="{FF2B5EF4-FFF2-40B4-BE49-F238E27FC236}">
                <a16:creationId xmlns:a16="http://schemas.microsoft.com/office/drawing/2014/main" id="{EB3C2AC4-EC6D-FFEC-F072-1576FD591F13}"/>
              </a:ext>
            </a:extLst>
          </p:cNvPr>
          <p:cNvSpPr/>
          <p:nvPr/>
        </p:nvSpPr>
        <p:spPr>
          <a:xfrm>
            <a:off x="1194007" y="3684057"/>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Google Shape;95;p20">
            <a:extLst>
              <a:ext uri="{FF2B5EF4-FFF2-40B4-BE49-F238E27FC236}">
                <a16:creationId xmlns:a16="http://schemas.microsoft.com/office/drawing/2014/main" id="{444AB58C-7358-9302-A96F-B6458AC04454}"/>
              </a:ext>
            </a:extLst>
          </p:cNvPr>
          <p:cNvSpPr txBox="1"/>
          <p:nvPr/>
        </p:nvSpPr>
        <p:spPr>
          <a:xfrm>
            <a:off x="1354027" y="3684057"/>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3</a:t>
            </a:r>
          </a:p>
        </p:txBody>
      </p:sp>
      <p:sp>
        <p:nvSpPr>
          <p:cNvPr id="19" name="Google Shape;93;p20">
            <a:extLst>
              <a:ext uri="{FF2B5EF4-FFF2-40B4-BE49-F238E27FC236}">
                <a16:creationId xmlns:a16="http://schemas.microsoft.com/office/drawing/2014/main" id="{FDC90E3C-46CA-D9C9-70D8-7B2918E707D5}"/>
              </a:ext>
            </a:extLst>
          </p:cNvPr>
          <p:cNvSpPr/>
          <p:nvPr/>
        </p:nvSpPr>
        <p:spPr>
          <a:xfrm>
            <a:off x="1186889" y="4852437"/>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Google Shape;95;p20">
            <a:extLst>
              <a:ext uri="{FF2B5EF4-FFF2-40B4-BE49-F238E27FC236}">
                <a16:creationId xmlns:a16="http://schemas.microsoft.com/office/drawing/2014/main" id="{7C4DA3EC-5C04-F873-B693-6E2979DCA365}"/>
              </a:ext>
            </a:extLst>
          </p:cNvPr>
          <p:cNvSpPr txBox="1"/>
          <p:nvPr/>
        </p:nvSpPr>
        <p:spPr>
          <a:xfrm>
            <a:off x="1346909" y="4852437"/>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5</a:t>
            </a:r>
          </a:p>
        </p:txBody>
      </p:sp>
      <p:sp>
        <p:nvSpPr>
          <p:cNvPr id="26" name="Google Shape;95;p20">
            <a:extLst>
              <a:ext uri="{FF2B5EF4-FFF2-40B4-BE49-F238E27FC236}">
                <a16:creationId xmlns:a16="http://schemas.microsoft.com/office/drawing/2014/main" id="{97AFAEE1-F92F-7D9A-1D91-6C6DDC88BC3D}"/>
              </a:ext>
            </a:extLst>
          </p:cNvPr>
          <p:cNvSpPr txBox="1"/>
          <p:nvPr/>
        </p:nvSpPr>
        <p:spPr>
          <a:xfrm>
            <a:off x="2197942" y="3576160"/>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Programa ampliado de respiro</a:t>
            </a:r>
          </a:p>
          <a:p>
            <a:pPr lvl="0">
              <a:lnSpc>
                <a:spcPct val="150000"/>
              </a:lnSpc>
            </a:pPr>
            <a:r>
              <a:rPr lang="es-MX" sz="1100" dirty="0">
                <a:solidFill>
                  <a:schemeClr val="lt1"/>
                </a:solidFill>
                <a:latin typeface="Nunito Sans"/>
                <a:ea typeface="Nunito Sans"/>
                <a:cs typeface="Nunito Sans"/>
                <a:sym typeface="Nunito Sans"/>
              </a:rPr>
              <a:t>Aumento de horas de atención domiciliaria y cupos para cuidadoras de dependencia severa, con foco también en su bienestar.</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27" name="Google Shape;95;p20">
            <a:extLst>
              <a:ext uri="{FF2B5EF4-FFF2-40B4-BE49-F238E27FC236}">
                <a16:creationId xmlns:a16="http://schemas.microsoft.com/office/drawing/2014/main" id="{0153243D-004A-E661-977C-9761A8B76D2C}"/>
              </a:ext>
            </a:extLst>
          </p:cNvPr>
          <p:cNvSpPr txBox="1"/>
          <p:nvPr/>
        </p:nvSpPr>
        <p:spPr>
          <a:xfrm>
            <a:off x="2189820" y="4735084"/>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Línea de financiamiento y cooperativas</a:t>
            </a:r>
          </a:p>
          <a:p>
            <a:pPr lvl="0">
              <a:lnSpc>
                <a:spcPct val="150000"/>
              </a:lnSpc>
            </a:pPr>
            <a:r>
              <a:rPr lang="es-MX" sz="1100" dirty="0">
                <a:solidFill>
                  <a:schemeClr val="lt1"/>
                </a:solidFill>
                <a:latin typeface="Nunito Sans"/>
                <a:ea typeface="Nunito Sans"/>
                <a:cs typeface="Nunito Sans"/>
                <a:sym typeface="Nunito Sans"/>
              </a:rPr>
              <a:t>Entrega de insumos, herramientas y acompañamiento técnico para emprendimientos y cooperativas de mujeres cuidadoras.</a:t>
            </a:r>
          </a:p>
        </p:txBody>
      </p:sp>
      <p:sp>
        <p:nvSpPr>
          <p:cNvPr id="33" name="Google Shape;93;p20">
            <a:extLst>
              <a:ext uri="{FF2B5EF4-FFF2-40B4-BE49-F238E27FC236}">
                <a16:creationId xmlns:a16="http://schemas.microsoft.com/office/drawing/2014/main" id="{1240EF02-4B81-84A8-B59F-63F022C72A8E}"/>
              </a:ext>
            </a:extLst>
          </p:cNvPr>
          <p:cNvSpPr/>
          <p:nvPr/>
        </p:nvSpPr>
        <p:spPr>
          <a:xfrm>
            <a:off x="6218349" y="2505124"/>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 name="Google Shape;95;p20">
            <a:extLst>
              <a:ext uri="{FF2B5EF4-FFF2-40B4-BE49-F238E27FC236}">
                <a16:creationId xmlns:a16="http://schemas.microsoft.com/office/drawing/2014/main" id="{B7E64205-4002-643B-DD64-D2DB1814CD5D}"/>
              </a:ext>
            </a:extLst>
          </p:cNvPr>
          <p:cNvSpPr txBox="1"/>
          <p:nvPr/>
        </p:nvSpPr>
        <p:spPr>
          <a:xfrm>
            <a:off x="6378369" y="2505124"/>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2</a:t>
            </a:r>
          </a:p>
        </p:txBody>
      </p:sp>
      <p:sp>
        <p:nvSpPr>
          <p:cNvPr id="35" name="Google Shape;95;p20">
            <a:extLst>
              <a:ext uri="{FF2B5EF4-FFF2-40B4-BE49-F238E27FC236}">
                <a16:creationId xmlns:a16="http://schemas.microsoft.com/office/drawing/2014/main" id="{59691953-9058-80BB-55D0-97C2BA70D202}"/>
              </a:ext>
            </a:extLst>
          </p:cNvPr>
          <p:cNvSpPr txBox="1"/>
          <p:nvPr/>
        </p:nvSpPr>
        <p:spPr>
          <a:xfrm>
            <a:off x="7225236" y="2396014"/>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Certificación de competencias de cuidadoras</a:t>
            </a:r>
          </a:p>
          <a:p>
            <a:pPr lvl="0">
              <a:lnSpc>
                <a:spcPct val="150000"/>
              </a:lnSpc>
            </a:pPr>
            <a:r>
              <a:rPr lang="es-MX" sz="1100" dirty="0">
                <a:solidFill>
                  <a:schemeClr val="lt1"/>
                </a:solidFill>
                <a:latin typeface="Nunito Sans"/>
                <a:ea typeface="Nunito Sans"/>
                <a:cs typeface="Nunito Sans"/>
                <a:sym typeface="Nunito Sans"/>
              </a:rPr>
              <a:t>En articulación con organismos técnicos, reconocer los saberes ya desarrollados como credenciales laborales formales.</a:t>
            </a:r>
          </a:p>
        </p:txBody>
      </p:sp>
      <p:sp>
        <p:nvSpPr>
          <p:cNvPr id="36" name="Google Shape;93;p20">
            <a:extLst>
              <a:ext uri="{FF2B5EF4-FFF2-40B4-BE49-F238E27FC236}">
                <a16:creationId xmlns:a16="http://schemas.microsoft.com/office/drawing/2014/main" id="{EE67A87F-AA84-88B9-83F7-2C70F320D548}"/>
              </a:ext>
            </a:extLst>
          </p:cNvPr>
          <p:cNvSpPr/>
          <p:nvPr/>
        </p:nvSpPr>
        <p:spPr>
          <a:xfrm>
            <a:off x="6229424" y="3741543"/>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 name="Google Shape;95;p20">
            <a:extLst>
              <a:ext uri="{FF2B5EF4-FFF2-40B4-BE49-F238E27FC236}">
                <a16:creationId xmlns:a16="http://schemas.microsoft.com/office/drawing/2014/main" id="{77B2EA82-6828-42DA-1CAD-D1C1E8BFE799}"/>
              </a:ext>
            </a:extLst>
          </p:cNvPr>
          <p:cNvSpPr txBox="1"/>
          <p:nvPr/>
        </p:nvSpPr>
        <p:spPr>
          <a:xfrm>
            <a:off x="6389444" y="3741543"/>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4</a:t>
            </a:r>
          </a:p>
        </p:txBody>
      </p:sp>
      <p:sp>
        <p:nvSpPr>
          <p:cNvPr id="38" name="Google Shape;95;p20">
            <a:extLst>
              <a:ext uri="{FF2B5EF4-FFF2-40B4-BE49-F238E27FC236}">
                <a16:creationId xmlns:a16="http://schemas.microsoft.com/office/drawing/2014/main" id="{EE03C966-D157-81EF-9C2D-86E3325D3A55}"/>
              </a:ext>
            </a:extLst>
          </p:cNvPr>
          <p:cNvSpPr txBox="1"/>
          <p:nvPr/>
        </p:nvSpPr>
        <p:spPr>
          <a:xfrm>
            <a:off x="7225237" y="3615981"/>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Difusión territorial de la oferta</a:t>
            </a:r>
          </a:p>
          <a:p>
            <a:pPr lvl="0">
              <a:lnSpc>
                <a:spcPct val="150000"/>
              </a:lnSpc>
            </a:pPr>
            <a:r>
              <a:rPr lang="es-MX" sz="1100" dirty="0">
                <a:solidFill>
                  <a:schemeClr val="lt1"/>
                </a:solidFill>
                <a:latin typeface="Nunito Sans"/>
                <a:ea typeface="Nunito Sans"/>
                <a:cs typeface="Nunito Sans"/>
                <a:sym typeface="Nunito Sans"/>
              </a:rPr>
              <a:t>Activar CESFAM, COSAM, WhatsApp barriales y redes comunitarias como puntos de información sobre programas existentes.</a:t>
            </a:r>
          </a:p>
        </p:txBody>
      </p:sp>
      <p:sp>
        <p:nvSpPr>
          <p:cNvPr id="39" name="Google Shape;93;p20">
            <a:extLst>
              <a:ext uri="{FF2B5EF4-FFF2-40B4-BE49-F238E27FC236}">
                <a16:creationId xmlns:a16="http://schemas.microsoft.com/office/drawing/2014/main" id="{49664F1B-9603-4A4B-BF1A-DA86B9AF037D}"/>
              </a:ext>
            </a:extLst>
          </p:cNvPr>
          <p:cNvSpPr/>
          <p:nvPr/>
        </p:nvSpPr>
        <p:spPr>
          <a:xfrm>
            <a:off x="6229424" y="4917698"/>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0" name="Google Shape;95;p20">
            <a:extLst>
              <a:ext uri="{FF2B5EF4-FFF2-40B4-BE49-F238E27FC236}">
                <a16:creationId xmlns:a16="http://schemas.microsoft.com/office/drawing/2014/main" id="{B7CB1BD9-2D55-B1FD-CA21-9B49E237A032}"/>
              </a:ext>
            </a:extLst>
          </p:cNvPr>
          <p:cNvSpPr txBox="1"/>
          <p:nvPr/>
        </p:nvSpPr>
        <p:spPr>
          <a:xfrm>
            <a:off x="6389444" y="4917698"/>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6</a:t>
            </a:r>
          </a:p>
        </p:txBody>
      </p:sp>
      <p:sp>
        <p:nvSpPr>
          <p:cNvPr id="41" name="Google Shape;95;p20">
            <a:extLst>
              <a:ext uri="{FF2B5EF4-FFF2-40B4-BE49-F238E27FC236}">
                <a16:creationId xmlns:a16="http://schemas.microsoft.com/office/drawing/2014/main" id="{8553210D-BE0A-2C6C-6807-1D611807ADEF}"/>
              </a:ext>
            </a:extLst>
          </p:cNvPr>
          <p:cNvSpPr txBox="1"/>
          <p:nvPr/>
        </p:nvSpPr>
        <p:spPr>
          <a:xfrm>
            <a:off x="7225237" y="4794211"/>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Campaña de corresponsabilidad</a:t>
            </a:r>
          </a:p>
          <a:p>
            <a:pPr lvl="0">
              <a:lnSpc>
                <a:spcPct val="150000"/>
              </a:lnSpc>
            </a:pPr>
            <a:r>
              <a:rPr lang="es-MX" sz="1100" dirty="0">
                <a:solidFill>
                  <a:schemeClr val="lt1"/>
                </a:solidFill>
                <a:latin typeface="Nunito Sans"/>
                <a:ea typeface="Nunito Sans"/>
                <a:cs typeface="Nunito Sans"/>
                <a:sym typeface="Nunito Sans"/>
              </a:rPr>
              <a:t>Comunicación que interpele a los hombres como sujetos responsables del cuidado, promoviendo uso de medidas de conciliación.</a:t>
            </a:r>
          </a:p>
        </p:txBody>
      </p:sp>
    </p:spTree>
    <p:extLst>
      <p:ext uri="{BB962C8B-B14F-4D97-AF65-F5344CB8AC3E}">
        <p14:creationId xmlns:p14="http://schemas.microsoft.com/office/powerpoint/2010/main" val="3440918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3396171A-B0D9-5462-9BDB-2C117D86F09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2361E0A-208E-EC8E-A0EE-DD996C478B85}"/>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E41F543A-7577-7FB0-2323-808EAE00973B}"/>
              </a:ext>
            </a:extLst>
          </p:cNvPr>
          <p:cNvSpPr>
            <a:spLocks noGrp="1" noRot="1" noMove="1" noResize="1" noEditPoints="1" noAdjustHandles="1" noChangeArrowheads="1" noChangeShapeType="1"/>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6" name="Google Shape;96;p20">
            <a:extLst>
              <a:ext uri="{FF2B5EF4-FFF2-40B4-BE49-F238E27FC236}">
                <a16:creationId xmlns:a16="http://schemas.microsoft.com/office/drawing/2014/main" id="{67284B94-E5DF-C1C5-61FE-AE917557CF4A}"/>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800" b="1" dirty="0">
                <a:solidFill>
                  <a:schemeClr val="lt1"/>
                </a:solidFill>
                <a:latin typeface="Montserrat ExtraBold"/>
                <a:ea typeface="Montserrat ExtraBold"/>
                <a:cs typeface="Montserrat ExtraBold"/>
                <a:sym typeface="Montserrat ExtraBold"/>
              </a:rPr>
              <a:t>Líneas de profundización futura</a:t>
            </a:r>
          </a:p>
        </p:txBody>
      </p:sp>
      <p:pic>
        <p:nvPicPr>
          <p:cNvPr id="9" name="Imagen 8">
            <a:extLst>
              <a:ext uri="{FF2B5EF4-FFF2-40B4-BE49-F238E27FC236}">
                <a16:creationId xmlns:a16="http://schemas.microsoft.com/office/drawing/2014/main" id="{85D92C61-53A2-31CB-75BF-A3E4D8662C5F}"/>
              </a:ext>
            </a:extLst>
          </p:cNvPr>
          <p:cNvPicPr>
            <a:picLocks noChangeAspect="1"/>
          </p:cNvPicPr>
          <p:nvPr/>
        </p:nvPicPr>
        <p:blipFill>
          <a:blip r:embed="rId3"/>
          <a:stretch>
            <a:fillRect/>
          </a:stretch>
        </p:blipFill>
        <p:spPr>
          <a:xfrm>
            <a:off x="11584792" y="204670"/>
            <a:ext cx="355671" cy="720000"/>
          </a:xfrm>
          <a:prstGeom prst="rect">
            <a:avLst/>
          </a:prstGeom>
        </p:spPr>
      </p:pic>
      <p:sp>
        <p:nvSpPr>
          <p:cNvPr id="93" name="Google Shape;93;p20">
            <a:extLst>
              <a:ext uri="{FF2B5EF4-FFF2-40B4-BE49-F238E27FC236}">
                <a16:creationId xmlns:a16="http://schemas.microsoft.com/office/drawing/2014/main" id="{361B210D-0DA3-7C56-D9B4-DEBE6991FF94}"/>
              </a:ext>
            </a:extLst>
          </p:cNvPr>
          <p:cNvSpPr/>
          <p:nvPr/>
        </p:nvSpPr>
        <p:spPr>
          <a:xfrm>
            <a:off x="1175815" y="3104548"/>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95;p20">
            <a:extLst>
              <a:ext uri="{FF2B5EF4-FFF2-40B4-BE49-F238E27FC236}">
                <a16:creationId xmlns:a16="http://schemas.microsoft.com/office/drawing/2014/main" id="{94D411ED-DAAE-CD6A-24D4-C1D643601879}"/>
              </a:ext>
            </a:extLst>
          </p:cNvPr>
          <p:cNvSpPr txBox="1"/>
          <p:nvPr/>
        </p:nvSpPr>
        <p:spPr>
          <a:xfrm>
            <a:off x="2194991" y="2936301"/>
            <a:ext cx="3764634"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Instrumentos de apoyo al empleo</a:t>
            </a:r>
          </a:p>
          <a:p>
            <a:pPr lvl="0">
              <a:lnSpc>
                <a:spcPct val="150000"/>
              </a:lnSpc>
            </a:pPr>
            <a:r>
              <a:rPr lang="es-MX" sz="1100" dirty="0">
                <a:solidFill>
                  <a:schemeClr val="lt1"/>
                </a:solidFill>
                <a:latin typeface="Nunito Sans"/>
                <a:ea typeface="Nunito Sans"/>
                <a:cs typeface="Nunito Sans"/>
                <a:sym typeface="Nunito Sans"/>
              </a:rPr>
              <a:t>Un módulo específico sobre los bonos disponibles: nivel de conocimiento, uso efectivo y percepción de utilidad y pertinencia.</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14" name="Google Shape;95;p20">
            <a:extLst>
              <a:ext uri="{FF2B5EF4-FFF2-40B4-BE49-F238E27FC236}">
                <a16:creationId xmlns:a16="http://schemas.microsoft.com/office/drawing/2014/main" id="{436FC002-99BC-953C-9C4F-AB06605648E0}"/>
              </a:ext>
            </a:extLst>
          </p:cNvPr>
          <p:cNvSpPr txBox="1"/>
          <p:nvPr/>
        </p:nvSpPr>
        <p:spPr>
          <a:xfrm>
            <a:off x="1335835" y="3104548"/>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1</a:t>
            </a:r>
          </a:p>
        </p:txBody>
      </p:sp>
      <p:sp>
        <p:nvSpPr>
          <p:cNvPr id="17" name="Google Shape;93;p20">
            <a:extLst>
              <a:ext uri="{FF2B5EF4-FFF2-40B4-BE49-F238E27FC236}">
                <a16:creationId xmlns:a16="http://schemas.microsoft.com/office/drawing/2014/main" id="{83FCD888-7C0B-1B28-51FD-0740037F3D73}"/>
              </a:ext>
            </a:extLst>
          </p:cNvPr>
          <p:cNvSpPr/>
          <p:nvPr/>
        </p:nvSpPr>
        <p:spPr>
          <a:xfrm>
            <a:off x="1171858" y="4487984"/>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Google Shape;95;p20">
            <a:extLst>
              <a:ext uri="{FF2B5EF4-FFF2-40B4-BE49-F238E27FC236}">
                <a16:creationId xmlns:a16="http://schemas.microsoft.com/office/drawing/2014/main" id="{6C859810-569A-25B5-D135-4BABDEC3E383}"/>
              </a:ext>
            </a:extLst>
          </p:cNvPr>
          <p:cNvSpPr txBox="1"/>
          <p:nvPr/>
        </p:nvSpPr>
        <p:spPr>
          <a:xfrm>
            <a:off x="1331878" y="4487984"/>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3</a:t>
            </a:r>
          </a:p>
        </p:txBody>
      </p:sp>
      <p:sp>
        <p:nvSpPr>
          <p:cNvPr id="26" name="Google Shape;95;p20">
            <a:extLst>
              <a:ext uri="{FF2B5EF4-FFF2-40B4-BE49-F238E27FC236}">
                <a16:creationId xmlns:a16="http://schemas.microsoft.com/office/drawing/2014/main" id="{A9153C17-2A9B-AD6B-7B92-652FE2C56ABB}"/>
              </a:ext>
            </a:extLst>
          </p:cNvPr>
          <p:cNvSpPr txBox="1"/>
          <p:nvPr/>
        </p:nvSpPr>
        <p:spPr>
          <a:xfrm>
            <a:off x="2175793" y="4380087"/>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Actividad productiva informal</a:t>
            </a:r>
          </a:p>
          <a:p>
            <a:pPr lvl="0">
              <a:lnSpc>
                <a:spcPct val="150000"/>
              </a:lnSpc>
            </a:pPr>
            <a:r>
              <a:rPr lang="es-MX" sz="1100" dirty="0">
                <a:solidFill>
                  <a:schemeClr val="lt1"/>
                </a:solidFill>
                <a:latin typeface="Nunito Sans"/>
                <a:ea typeface="Nunito Sans"/>
                <a:cs typeface="Nunito Sans"/>
                <a:sym typeface="Nunito Sans"/>
              </a:rPr>
              <a:t>Mapeo de rubros, ingresos y espacios de comercialización para orientar certificación, formalización e intermediación comercial.</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33" name="Google Shape;93;p20">
            <a:extLst>
              <a:ext uri="{FF2B5EF4-FFF2-40B4-BE49-F238E27FC236}">
                <a16:creationId xmlns:a16="http://schemas.microsoft.com/office/drawing/2014/main" id="{7F72E1E1-6932-8DCA-15C5-CBE8FDFC6295}"/>
              </a:ext>
            </a:extLst>
          </p:cNvPr>
          <p:cNvSpPr/>
          <p:nvPr/>
        </p:nvSpPr>
        <p:spPr>
          <a:xfrm>
            <a:off x="6207275" y="3028991"/>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 name="Google Shape;95;p20">
            <a:extLst>
              <a:ext uri="{FF2B5EF4-FFF2-40B4-BE49-F238E27FC236}">
                <a16:creationId xmlns:a16="http://schemas.microsoft.com/office/drawing/2014/main" id="{E039033A-9EA4-7E5D-0A16-4537303301E1}"/>
              </a:ext>
            </a:extLst>
          </p:cNvPr>
          <p:cNvSpPr txBox="1"/>
          <p:nvPr/>
        </p:nvSpPr>
        <p:spPr>
          <a:xfrm>
            <a:off x="6367295" y="3028991"/>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2</a:t>
            </a:r>
          </a:p>
        </p:txBody>
      </p:sp>
      <p:sp>
        <p:nvSpPr>
          <p:cNvPr id="35" name="Google Shape;95;p20">
            <a:extLst>
              <a:ext uri="{FF2B5EF4-FFF2-40B4-BE49-F238E27FC236}">
                <a16:creationId xmlns:a16="http://schemas.microsoft.com/office/drawing/2014/main" id="{3DFBC745-A50A-EEA6-C4BF-78881C25FC22}"/>
              </a:ext>
            </a:extLst>
          </p:cNvPr>
          <p:cNvSpPr txBox="1"/>
          <p:nvPr/>
        </p:nvSpPr>
        <p:spPr>
          <a:xfrm>
            <a:off x="7214162" y="2919881"/>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Extensión horaria de jardines</a:t>
            </a:r>
          </a:p>
          <a:p>
            <a:pPr lvl="0">
              <a:lnSpc>
                <a:spcPct val="150000"/>
              </a:lnSpc>
            </a:pPr>
            <a:r>
              <a:rPr lang="es-MX" sz="1100" dirty="0">
                <a:solidFill>
                  <a:schemeClr val="lt1"/>
                </a:solidFill>
                <a:latin typeface="Nunito Sans"/>
                <a:ea typeface="Nunito Sans"/>
                <a:cs typeface="Nunito Sans"/>
                <a:sym typeface="Nunito Sans"/>
              </a:rPr>
              <a:t>Su uso efectivo y su impacto en el tiempo disponible de las cuidadoras jóvenes, tras el traspaso de la educación </a:t>
            </a:r>
            <a:r>
              <a:rPr lang="es-MX" sz="1100" dirty="0" err="1">
                <a:solidFill>
                  <a:schemeClr val="lt1"/>
                </a:solidFill>
                <a:latin typeface="Nunito Sans"/>
                <a:ea typeface="Nunito Sans"/>
                <a:cs typeface="Nunito Sans"/>
                <a:sym typeface="Nunito Sans"/>
              </a:rPr>
              <a:t>parvularia</a:t>
            </a:r>
            <a:r>
              <a:rPr lang="es-MX" sz="1100" dirty="0">
                <a:solidFill>
                  <a:schemeClr val="lt1"/>
                </a:solidFill>
                <a:latin typeface="Nunito Sans"/>
                <a:ea typeface="Nunito Sans"/>
                <a:cs typeface="Nunito Sans"/>
                <a:sym typeface="Nunito Sans"/>
              </a:rPr>
              <a:t> a los SLEP.</a:t>
            </a:r>
          </a:p>
        </p:txBody>
      </p:sp>
      <p:sp>
        <p:nvSpPr>
          <p:cNvPr id="36" name="Google Shape;93;p20">
            <a:extLst>
              <a:ext uri="{FF2B5EF4-FFF2-40B4-BE49-F238E27FC236}">
                <a16:creationId xmlns:a16="http://schemas.microsoft.com/office/drawing/2014/main" id="{EB8D518D-716D-54C9-E744-CF6B1302A026}"/>
              </a:ext>
            </a:extLst>
          </p:cNvPr>
          <p:cNvSpPr/>
          <p:nvPr/>
        </p:nvSpPr>
        <p:spPr>
          <a:xfrm>
            <a:off x="6207275" y="4545470"/>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 name="Google Shape;95;p20">
            <a:extLst>
              <a:ext uri="{FF2B5EF4-FFF2-40B4-BE49-F238E27FC236}">
                <a16:creationId xmlns:a16="http://schemas.microsoft.com/office/drawing/2014/main" id="{76750C30-17BF-7FC5-1ECD-C0339ECCF058}"/>
              </a:ext>
            </a:extLst>
          </p:cNvPr>
          <p:cNvSpPr txBox="1"/>
          <p:nvPr/>
        </p:nvSpPr>
        <p:spPr>
          <a:xfrm>
            <a:off x="6367295" y="4545470"/>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4</a:t>
            </a:r>
          </a:p>
        </p:txBody>
      </p:sp>
      <p:sp>
        <p:nvSpPr>
          <p:cNvPr id="38" name="Google Shape;95;p20">
            <a:extLst>
              <a:ext uri="{FF2B5EF4-FFF2-40B4-BE49-F238E27FC236}">
                <a16:creationId xmlns:a16="http://schemas.microsoft.com/office/drawing/2014/main" id="{82BAF2E8-0270-CDD0-0877-EB5FC50B6316}"/>
              </a:ext>
            </a:extLst>
          </p:cNvPr>
          <p:cNvSpPr txBox="1"/>
          <p:nvPr/>
        </p:nvSpPr>
        <p:spPr>
          <a:xfrm>
            <a:off x="7203088" y="4419908"/>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Medición territorial del cuidado</a:t>
            </a:r>
          </a:p>
          <a:p>
            <a:pPr lvl="0">
              <a:lnSpc>
                <a:spcPct val="150000"/>
              </a:lnSpc>
            </a:pPr>
            <a:r>
              <a:rPr lang="es-MX" sz="1100" dirty="0">
                <a:solidFill>
                  <a:schemeClr val="lt1"/>
                </a:solidFill>
                <a:latin typeface="Nunito Sans"/>
                <a:ea typeface="Nunito Sans"/>
                <a:cs typeface="Nunito Sans"/>
                <a:sym typeface="Nunito Sans"/>
              </a:rPr>
              <a:t>Un módulo complementario a la ENUT, con enfoque por ciclo de vida y tipo de cuidado, y su relación con la redistribución intrafamiliar.</a:t>
            </a:r>
          </a:p>
        </p:txBody>
      </p:sp>
      <p:sp>
        <p:nvSpPr>
          <p:cNvPr id="5" name="Google Shape;95;p20">
            <a:extLst>
              <a:ext uri="{FF2B5EF4-FFF2-40B4-BE49-F238E27FC236}">
                <a16:creationId xmlns:a16="http://schemas.microsoft.com/office/drawing/2014/main" id="{DEB95FA2-6A8E-43BD-BE66-3783143C0479}"/>
              </a:ext>
            </a:extLst>
          </p:cNvPr>
          <p:cNvSpPr txBox="1"/>
          <p:nvPr/>
        </p:nvSpPr>
        <p:spPr>
          <a:xfrm>
            <a:off x="948690" y="1990284"/>
            <a:ext cx="10309860" cy="733085"/>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Para el diseño detallado del Sistema Comunal de Cuidados y su escalabilidad nacional, se proponen cuatro líneas de investigación prioritarias.</a:t>
            </a:r>
          </a:p>
        </p:txBody>
      </p:sp>
    </p:spTree>
    <p:extLst>
      <p:ext uri="{BB962C8B-B14F-4D97-AF65-F5344CB8AC3E}">
        <p14:creationId xmlns:p14="http://schemas.microsoft.com/office/powerpoint/2010/main" val="89065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 name="Rectángulo 1">
            <a:extLst>
              <a:ext uri="{FF2B5EF4-FFF2-40B4-BE49-F238E27FC236}">
                <a16:creationId xmlns:a16="http://schemas.microsoft.com/office/drawing/2014/main" id="{ED3EC529-D765-ADC5-DA5B-AA62B24715DD}"/>
              </a:ext>
            </a:extLst>
          </p:cNvPr>
          <p:cNvSpPr/>
          <p:nvPr/>
        </p:nvSpPr>
        <p:spPr>
          <a:xfrm>
            <a:off x="0" y="0"/>
            <a:ext cx="3617929" cy="68580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49" name="Google Shape;249;p30"/>
          <p:cNvSpPr/>
          <p:nvPr/>
        </p:nvSpPr>
        <p:spPr>
          <a:xfrm>
            <a:off x="0" y="0"/>
            <a:ext cx="3617929" cy="68580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5" name="Google Shape;255;p30"/>
          <p:cNvSpPr txBox="1"/>
          <p:nvPr/>
        </p:nvSpPr>
        <p:spPr>
          <a:xfrm>
            <a:off x="4100355" y="1725372"/>
            <a:ext cx="3991290" cy="4247104"/>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s-MX" sz="2000" b="1" dirty="0">
                <a:solidFill>
                  <a:schemeClr val="tx1"/>
                </a:solidFill>
                <a:latin typeface="Nunito Sans"/>
                <a:ea typeface="Nunito Sans"/>
                <a:cs typeface="Nunito Sans"/>
                <a:sym typeface="Nunito Sans"/>
              </a:rPr>
              <a:t>01 Introducción</a:t>
            </a:r>
          </a:p>
          <a:p>
            <a:pPr marL="0" marR="0" lvl="0" indent="0" algn="l" rtl="0">
              <a:lnSpc>
                <a:spcPct val="150000"/>
              </a:lnSpc>
              <a:spcBef>
                <a:spcPts val="0"/>
              </a:spcBef>
              <a:spcAft>
                <a:spcPts val="0"/>
              </a:spcAft>
              <a:buNone/>
            </a:pPr>
            <a:r>
              <a:rPr lang="es-MX" sz="1300" dirty="0">
                <a:solidFill>
                  <a:schemeClr val="tx1"/>
                </a:solidFill>
                <a:latin typeface="Nunito Sans"/>
                <a:ea typeface="Nunito Sans"/>
                <a:cs typeface="Nunito Sans"/>
                <a:sym typeface="Nunito Sans"/>
              </a:rPr>
              <a:t>Contexto local del cuidado, propósito y metodología del estudio, perfiles de cuidado</a:t>
            </a:r>
          </a:p>
          <a:p>
            <a:pPr marL="0" marR="0" lvl="0" indent="0" algn="l" rtl="0">
              <a:lnSpc>
                <a:spcPct val="150000"/>
              </a:lnSpc>
              <a:spcBef>
                <a:spcPts val="0"/>
              </a:spcBef>
              <a:spcAft>
                <a:spcPts val="0"/>
              </a:spcAft>
              <a:buNone/>
            </a:pPr>
            <a:endParaRPr lang="es-MX" sz="1300" dirty="0">
              <a:solidFill>
                <a:schemeClr val="tx1"/>
              </a:solidFill>
              <a:latin typeface="Nunito Sans"/>
              <a:ea typeface="Nunito Sans"/>
              <a:cs typeface="Nunito Sans"/>
              <a:sym typeface="Nunito Sans"/>
            </a:endParaRPr>
          </a:p>
          <a:p>
            <a:pPr marL="0" marR="0" lvl="0" indent="0" algn="l" rtl="0">
              <a:lnSpc>
                <a:spcPct val="150000"/>
              </a:lnSpc>
              <a:spcBef>
                <a:spcPts val="0"/>
              </a:spcBef>
              <a:spcAft>
                <a:spcPts val="0"/>
              </a:spcAft>
              <a:buNone/>
            </a:pPr>
            <a:r>
              <a:rPr lang="es-MX" sz="2000" b="1" dirty="0">
                <a:solidFill>
                  <a:schemeClr val="tx1"/>
                </a:solidFill>
                <a:latin typeface="Nunito Sans"/>
                <a:sym typeface="Nunito Sans"/>
              </a:rPr>
              <a:t>02 Hallazgos</a:t>
            </a:r>
          </a:p>
          <a:p>
            <a:pPr marL="0" marR="0" lvl="0" indent="0" algn="l" rtl="0">
              <a:lnSpc>
                <a:spcPct val="150000"/>
              </a:lnSpc>
              <a:spcBef>
                <a:spcPts val="0"/>
              </a:spcBef>
              <a:spcAft>
                <a:spcPts val="0"/>
              </a:spcAft>
              <a:buNone/>
            </a:pPr>
            <a:r>
              <a:rPr lang="es-MX" sz="1300" dirty="0">
                <a:solidFill>
                  <a:schemeClr val="tx1"/>
                </a:solidFill>
                <a:latin typeface="Nunito Sans"/>
                <a:sym typeface="Nunito Sans"/>
              </a:rPr>
              <a:t>Escenarios de cuidado, barreras y oportunidades</a:t>
            </a:r>
          </a:p>
          <a:p>
            <a:pPr marL="0" marR="0" lvl="0" indent="0" algn="l" rtl="0">
              <a:lnSpc>
                <a:spcPct val="150000"/>
              </a:lnSpc>
              <a:spcBef>
                <a:spcPts val="0"/>
              </a:spcBef>
              <a:spcAft>
                <a:spcPts val="0"/>
              </a:spcAft>
              <a:buNone/>
            </a:pPr>
            <a:endParaRPr lang="es-MX" sz="1300" dirty="0">
              <a:solidFill>
                <a:schemeClr val="tx1"/>
              </a:solidFill>
              <a:latin typeface="Nunito Sans"/>
              <a:sym typeface="Nunito Sans"/>
            </a:endParaRPr>
          </a:p>
          <a:p>
            <a:pPr marL="0" marR="0" lvl="0" indent="0" algn="l" rtl="0">
              <a:lnSpc>
                <a:spcPct val="150000"/>
              </a:lnSpc>
              <a:spcBef>
                <a:spcPts val="0"/>
              </a:spcBef>
              <a:spcAft>
                <a:spcPts val="0"/>
              </a:spcAft>
              <a:buNone/>
            </a:pPr>
            <a:r>
              <a:rPr lang="es-MX" sz="2000" b="1" dirty="0">
                <a:solidFill>
                  <a:schemeClr val="tx1"/>
                </a:solidFill>
                <a:latin typeface="Nunito Sans"/>
                <a:sym typeface="Nunito Sans"/>
              </a:rPr>
              <a:t>03 Conclusiones</a:t>
            </a:r>
          </a:p>
          <a:p>
            <a:pPr marL="0" marR="0" lvl="0" indent="0" algn="l" rtl="0">
              <a:lnSpc>
                <a:spcPct val="150000"/>
              </a:lnSpc>
              <a:spcBef>
                <a:spcPts val="0"/>
              </a:spcBef>
              <a:spcAft>
                <a:spcPts val="0"/>
              </a:spcAft>
              <a:buNone/>
            </a:pPr>
            <a:r>
              <a:rPr lang="es-MX" sz="1300" dirty="0">
                <a:solidFill>
                  <a:schemeClr val="tx1"/>
                </a:solidFill>
                <a:latin typeface="Nunito Sans"/>
                <a:sym typeface="Nunito Sans"/>
              </a:rPr>
              <a:t>Síntesis estratégica para la toma de decisión</a:t>
            </a:r>
          </a:p>
          <a:p>
            <a:pPr marL="0" marR="0" lvl="0" indent="0" algn="l" rtl="0">
              <a:lnSpc>
                <a:spcPct val="150000"/>
              </a:lnSpc>
              <a:spcBef>
                <a:spcPts val="0"/>
              </a:spcBef>
              <a:spcAft>
                <a:spcPts val="0"/>
              </a:spcAft>
              <a:buNone/>
            </a:pPr>
            <a:endParaRPr lang="es-MX" sz="1300" dirty="0">
              <a:solidFill>
                <a:schemeClr val="tx1"/>
              </a:solidFill>
              <a:latin typeface="Nunito Sans"/>
              <a:sym typeface="Nunito Sans"/>
            </a:endParaRPr>
          </a:p>
          <a:p>
            <a:pPr marL="0" marR="0" lvl="0" indent="0" algn="l" rtl="0">
              <a:lnSpc>
                <a:spcPct val="150000"/>
              </a:lnSpc>
              <a:spcBef>
                <a:spcPts val="0"/>
              </a:spcBef>
              <a:spcAft>
                <a:spcPts val="0"/>
              </a:spcAft>
              <a:buNone/>
            </a:pPr>
            <a:r>
              <a:rPr lang="es-MX" sz="2000" b="1" dirty="0">
                <a:solidFill>
                  <a:schemeClr val="tx1"/>
                </a:solidFill>
                <a:latin typeface="Nunito Sans"/>
                <a:sym typeface="Nunito Sans"/>
              </a:rPr>
              <a:t>04 Recomendaciones</a:t>
            </a:r>
          </a:p>
          <a:p>
            <a:pPr marL="0" marR="0" lvl="0" indent="0" algn="l" rtl="0">
              <a:lnSpc>
                <a:spcPct val="150000"/>
              </a:lnSpc>
              <a:spcBef>
                <a:spcPts val="0"/>
              </a:spcBef>
              <a:spcAft>
                <a:spcPts val="0"/>
              </a:spcAft>
              <a:buNone/>
            </a:pPr>
            <a:r>
              <a:rPr lang="es-MX" sz="1300" dirty="0">
                <a:solidFill>
                  <a:schemeClr val="tx1"/>
                </a:solidFill>
                <a:latin typeface="Nunito Sans"/>
                <a:sym typeface="Nunito Sans"/>
              </a:rPr>
              <a:t>Cinco ejes de política pública local</a:t>
            </a:r>
          </a:p>
        </p:txBody>
      </p:sp>
      <p:sp>
        <p:nvSpPr>
          <p:cNvPr id="256" name="Google Shape;256;p30"/>
          <p:cNvSpPr txBox="1"/>
          <p:nvPr/>
        </p:nvSpPr>
        <p:spPr>
          <a:xfrm>
            <a:off x="4101150" y="924670"/>
            <a:ext cx="3081715" cy="6526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D" sz="3200" b="1" dirty="0" err="1">
                <a:solidFill>
                  <a:schemeClr val="dk1"/>
                </a:solidFill>
                <a:latin typeface="Montserrat ExtraBold"/>
                <a:ea typeface="Montserrat ExtraBold"/>
                <a:cs typeface="Montserrat ExtraBold"/>
                <a:sym typeface="Montserrat ExtraBold"/>
              </a:rPr>
              <a:t>Contenidos</a:t>
            </a:r>
            <a:endParaRPr sz="3200" dirty="0"/>
          </a:p>
        </p:txBody>
      </p:sp>
      <p:pic>
        <p:nvPicPr>
          <p:cNvPr id="11" name="Imagen 10">
            <a:extLst>
              <a:ext uri="{FF2B5EF4-FFF2-40B4-BE49-F238E27FC236}">
                <a16:creationId xmlns:a16="http://schemas.microsoft.com/office/drawing/2014/main" id="{2BA8FDE8-2BCB-394F-9548-1A80BB82C885}"/>
              </a:ext>
            </a:extLst>
          </p:cNvPr>
          <p:cNvPicPr>
            <a:picLocks noChangeAspect="1"/>
          </p:cNvPicPr>
          <p:nvPr/>
        </p:nvPicPr>
        <p:blipFill>
          <a:blip r:embed="rId3"/>
          <a:stretch>
            <a:fillRect/>
          </a:stretch>
        </p:blipFill>
        <p:spPr>
          <a:xfrm>
            <a:off x="11584792" y="204670"/>
            <a:ext cx="355672" cy="720000"/>
          </a:xfrm>
          <a:prstGeom prst="rect">
            <a:avLst/>
          </a:prstGeom>
        </p:spPr>
      </p:pic>
      <p:sp>
        <p:nvSpPr>
          <p:cNvPr id="5" name="Rectángulo 4">
            <a:extLst>
              <a:ext uri="{FF2B5EF4-FFF2-40B4-BE49-F238E27FC236}">
                <a16:creationId xmlns:a16="http://schemas.microsoft.com/office/drawing/2014/main" id="{067DF9E3-939F-54A2-854D-0EED93654729}"/>
              </a:ext>
            </a:extLst>
          </p:cNvPr>
          <p:cNvSpPr/>
          <p:nvPr/>
        </p:nvSpPr>
        <p:spPr>
          <a:xfrm>
            <a:off x="8574071" y="0"/>
            <a:ext cx="3617929" cy="68580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Google Shape;249;p30">
            <a:extLst>
              <a:ext uri="{FF2B5EF4-FFF2-40B4-BE49-F238E27FC236}">
                <a16:creationId xmlns:a16="http://schemas.microsoft.com/office/drawing/2014/main" id="{506FE729-2ACF-242F-371C-489239059F9B}"/>
              </a:ext>
            </a:extLst>
          </p:cNvPr>
          <p:cNvSpPr/>
          <p:nvPr/>
        </p:nvSpPr>
        <p:spPr>
          <a:xfrm>
            <a:off x="8574070" y="0"/>
            <a:ext cx="3617929" cy="68580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7112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68C74DEA-93D5-6F2A-702B-C2862E9A0FDD}"/>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7CDB289D-76D4-42F7-9B58-D57529BC8EB1}"/>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151B3730-4447-7F1D-2BC1-EA81368E03E6}"/>
              </a:ext>
            </a:extLst>
          </p:cNvPr>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6" name="Google Shape;96;p20">
            <a:extLst>
              <a:ext uri="{FF2B5EF4-FFF2-40B4-BE49-F238E27FC236}">
                <a16:creationId xmlns:a16="http://schemas.microsoft.com/office/drawing/2014/main" id="{5491FC33-45C4-9341-6D0C-8CFC8DBA64C1}"/>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D" sz="2800" b="1" dirty="0">
                <a:solidFill>
                  <a:schemeClr val="lt1"/>
                </a:solidFill>
                <a:latin typeface="Montserrat ExtraBold"/>
                <a:ea typeface="Montserrat ExtraBold"/>
                <a:cs typeface="Montserrat ExtraBold"/>
                <a:sym typeface="Montserrat ExtraBold"/>
              </a:rPr>
              <a:t>Una </a:t>
            </a:r>
            <a:r>
              <a:rPr lang="en-ID" sz="2800" b="1" dirty="0" err="1">
                <a:solidFill>
                  <a:schemeClr val="lt1"/>
                </a:solidFill>
                <a:latin typeface="Montserrat ExtraBold"/>
                <a:ea typeface="Montserrat ExtraBold"/>
                <a:cs typeface="Montserrat ExtraBold"/>
                <a:sym typeface="Montserrat ExtraBold"/>
              </a:rPr>
              <a:t>apuesta</a:t>
            </a:r>
            <a:r>
              <a:rPr lang="en-ID" sz="2800" b="1" dirty="0">
                <a:solidFill>
                  <a:schemeClr val="lt1"/>
                </a:solidFill>
                <a:latin typeface="Montserrat ExtraBold"/>
                <a:ea typeface="Montserrat ExtraBold"/>
                <a:cs typeface="Montserrat ExtraBold"/>
                <a:sym typeface="Montserrat ExtraBold"/>
              </a:rPr>
              <a:t> </a:t>
            </a:r>
            <a:endParaRPr dirty="0"/>
          </a:p>
        </p:txBody>
      </p:sp>
      <p:pic>
        <p:nvPicPr>
          <p:cNvPr id="9" name="Imagen 8">
            <a:extLst>
              <a:ext uri="{FF2B5EF4-FFF2-40B4-BE49-F238E27FC236}">
                <a16:creationId xmlns:a16="http://schemas.microsoft.com/office/drawing/2014/main" id="{9F2B2660-4F14-9019-9C65-502DBD4AB13C}"/>
              </a:ext>
            </a:extLst>
          </p:cNvPr>
          <p:cNvPicPr>
            <a:picLocks noChangeAspect="1"/>
          </p:cNvPicPr>
          <p:nvPr/>
        </p:nvPicPr>
        <p:blipFill>
          <a:blip r:embed="rId3"/>
          <a:stretch>
            <a:fillRect/>
          </a:stretch>
        </p:blipFill>
        <p:spPr>
          <a:xfrm>
            <a:off x="11584792" y="204670"/>
            <a:ext cx="355671" cy="720000"/>
          </a:xfrm>
          <a:prstGeom prst="rect">
            <a:avLst/>
          </a:prstGeom>
        </p:spPr>
      </p:pic>
      <p:sp>
        <p:nvSpPr>
          <p:cNvPr id="12" name="Google Shape;95;p20">
            <a:extLst>
              <a:ext uri="{FF2B5EF4-FFF2-40B4-BE49-F238E27FC236}">
                <a16:creationId xmlns:a16="http://schemas.microsoft.com/office/drawing/2014/main" id="{6BC5B2BF-380F-5E81-F0C6-AFCB8EBC011F}"/>
              </a:ext>
            </a:extLst>
          </p:cNvPr>
          <p:cNvSpPr txBox="1"/>
          <p:nvPr/>
        </p:nvSpPr>
        <p:spPr>
          <a:xfrm>
            <a:off x="1283661" y="3219569"/>
            <a:ext cx="9157511" cy="2682459"/>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Avanzar hacia un modelo de corresponsabilidad social del cuidado requiere desplazar progresivamente la responsabilidad exclusiva desde las familias —y particularmente desde las mujeres— hacia una red más amplia de actores: Municipios, mercado y comunidad.</a:t>
            </a:r>
          </a:p>
          <a:p>
            <a:pPr lvl="0">
              <a:lnSpc>
                <a:spcPct val="150000"/>
              </a:lnSpc>
            </a:pPr>
            <a:endParaRPr lang="es-MX" sz="1300" dirty="0">
              <a:solidFill>
                <a:schemeClr val="lt1"/>
              </a:solidFill>
              <a:latin typeface="Nunito Sans"/>
              <a:ea typeface="Nunito Sans"/>
              <a:cs typeface="Nunito Sans"/>
              <a:sym typeface="Nunito Sans"/>
            </a:endParaRPr>
          </a:p>
          <a:p>
            <a:pPr lvl="0">
              <a:lnSpc>
                <a:spcPct val="150000"/>
              </a:lnSpc>
            </a:pPr>
            <a:endParaRPr lang="es-MX" sz="1300" dirty="0">
              <a:solidFill>
                <a:schemeClr val="lt1"/>
              </a:solidFill>
              <a:latin typeface="Nunito Sans"/>
              <a:ea typeface="Nunito Sans"/>
              <a:cs typeface="Nunito Sans"/>
              <a:sym typeface="Nunito Sans"/>
            </a:endParaRPr>
          </a:p>
          <a:p>
            <a:pPr lvl="0">
              <a:lnSpc>
                <a:spcPct val="150000"/>
              </a:lnSpc>
            </a:pPr>
            <a:r>
              <a:rPr lang="es-MX" sz="1300" dirty="0">
                <a:solidFill>
                  <a:schemeClr val="lt1"/>
                </a:solidFill>
                <a:latin typeface="Nunito Sans"/>
                <a:ea typeface="Nunito Sans"/>
                <a:cs typeface="Nunito Sans"/>
                <a:sym typeface="Nunito Sans"/>
              </a:rPr>
              <a:t>Renca tiene, hoy, las condiciones institucionales, territoriales y humanas para liderar este cambio a nivel local y proyectarlo nacionalmente.</a:t>
            </a:r>
          </a:p>
          <a:p>
            <a:pPr lvl="0">
              <a:lnSpc>
                <a:spcPct val="150000"/>
              </a:lnSpc>
            </a:pPr>
            <a:endParaRPr lang="es-MX" sz="1300" b="1" dirty="0">
              <a:solidFill>
                <a:schemeClr val="lt1"/>
              </a:solidFill>
              <a:latin typeface="Nunito Sans"/>
              <a:ea typeface="Nunito Sans"/>
              <a:cs typeface="Nunito Sans"/>
              <a:sym typeface="Nunito Sans"/>
            </a:endParaRPr>
          </a:p>
        </p:txBody>
      </p:sp>
      <p:sp>
        <p:nvSpPr>
          <p:cNvPr id="4" name="Google Shape;93;p20">
            <a:extLst>
              <a:ext uri="{FF2B5EF4-FFF2-40B4-BE49-F238E27FC236}">
                <a16:creationId xmlns:a16="http://schemas.microsoft.com/office/drawing/2014/main" id="{E8DD66B2-BC6D-9F5F-A65F-8228B6D03125}"/>
              </a:ext>
            </a:extLst>
          </p:cNvPr>
          <p:cNvSpPr/>
          <p:nvPr/>
        </p:nvSpPr>
        <p:spPr>
          <a:xfrm>
            <a:off x="1283661" y="3219569"/>
            <a:ext cx="9157511" cy="1004778"/>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 name="Google Shape;93;p20">
            <a:extLst>
              <a:ext uri="{FF2B5EF4-FFF2-40B4-BE49-F238E27FC236}">
                <a16:creationId xmlns:a16="http://schemas.microsoft.com/office/drawing/2014/main" id="{4B113D97-DE0F-345E-ECFC-DFB7C3368F89}"/>
              </a:ext>
            </a:extLst>
          </p:cNvPr>
          <p:cNvSpPr/>
          <p:nvPr/>
        </p:nvSpPr>
        <p:spPr>
          <a:xfrm>
            <a:off x="1283661" y="4649449"/>
            <a:ext cx="9157512" cy="827477"/>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 name="Google Shape;95;p20">
            <a:extLst>
              <a:ext uri="{FF2B5EF4-FFF2-40B4-BE49-F238E27FC236}">
                <a16:creationId xmlns:a16="http://schemas.microsoft.com/office/drawing/2014/main" id="{0E046CB8-1792-06F6-EF9C-4E7F942E4ED3}"/>
              </a:ext>
            </a:extLst>
          </p:cNvPr>
          <p:cNvSpPr txBox="1"/>
          <p:nvPr/>
        </p:nvSpPr>
        <p:spPr>
          <a:xfrm>
            <a:off x="948690" y="1990284"/>
            <a:ext cx="10309860" cy="733085"/>
          </a:xfrm>
          <a:prstGeom prst="rect">
            <a:avLst/>
          </a:prstGeom>
          <a:noFill/>
          <a:ln>
            <a:noFill/>
          </a:ln>
        </p:spPr>
        <p:txBody>
          <a:bodyPr spcFirstLastPara="1" wrap="square" lIns="91425" tIns="45700" rIns="91425" bIns="45700" anchor="t" anchorCtr="0">
            <a:noAutofit/>
          </a:bodyPr>
          <a:lstStyle/>
          <a:p>
            <a:pPr lvl="0">
              <a:lnSpc>
                <a:spcPct val="150000"/>
              </a:lnSpc>
            </a:pPr>
            <a:r>
              <a:rPr lang="es-MX" sz="4400" b="1" dirty="0">
                <a:solidFill>
                  <a:schemeClr val="lt1"/>
                </a:solidFill>
                <a:latin typeface="Nunito Sans"/>
                <a:ea typeface="Nunito Sans"/>
                <a:cs typeface="Nunito Sans"/>
                <a:sym typeface="Nunito Sans"/>
              </a:rPr>
              <a:t>Reconocer a quien sostiene la vida</a:t>
            </a:r>
          </a:p>
        </p:txBody>
      </p:sp>
    </p:spTree>
    <p:extLst>
      <p:ext uri="{BB962C8B-B14F-4D97-AF65-F5344CB8AC3E}">
        <p14:creationId xmlns:p14="http://schemas.microsoft.com/office/powerpoint/2010/main" val="2421789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
          <a:extLst>
            <a:ext uri="{FF2B5EF4-FFF2-40B4-BE49-F238E27FC236}">
              <a16:creationId xmlns:a16="http://schemas.microsoft.com/office/drawing/2014/main" id="{6EA685E0-6060-15F2-4639-B23E51B78170}"/>
            </a:ext>
          </a:extLst>
        </p:cNvPr>
        <p:cNvGrpSpPr/>
        <p:nvPr/>
      </p:nvGrpSpPr>
      <p:grpSpPr>
        <a:xfrm>
          <a:off x="0" y="0"/>
          <a:ext cx="0" cy="0"/>
          <a:chOff x="0" y="0"/>
          <a:chExt cx="0" cy="0"/>
        </a:xfrm>
      </p:grpSpPr>
      <p:sp>
        <p:nvSpPr>
          <p:cNvPr id="13" name="Rectángulo 12">
            <a:extLst>
              <a:ext uri="{FF2B5EF4-FFF2-40B4-BE49-F238E27FC236}">
                <a16:creationId xmlns:a16="http://schemas.microsoft.com/office/drawing/2014/main" id="{3A877FDC-FFD8-6421-A489-83298A2F3762}"/>
              </a:ext>
            </a:extLst>
          </p:cNvPr>
          <p:cNvSpPr/>
          <p:nvPr/>
        </p:nvSpPr>
        <p:spPr>
          <a:xfrm>
            <a:off x="0" y="0"/>
            <a:ext cx="12192000" cy="68580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4" name="Google Shape;44;p16">
            <a:extLst>
              <a:ext uri="{FF2B5EF4-FFF2-40B4-BE49-F238E27FC236}">
                <a16:creationId xmlns:a16="http://schemas.microsoft.com/office/drawing/2014/main" id="{1A2D8FD6-5A62-90BA-1040-686EBE92A143}"/>
              </a:ext>
            </a:extLst>
          </p:cNvPr>
          <p:cNvSpPr/>
          <p:nvPr/>
        </p:nvSpPr>
        <p:spPr>
          <a:xfrm>
            <a:off x="0" y="0"/>
            <a:ext cx="12192000" cy="6858000"/>
          </a:xfrm>
          <a:prstGeom prst="rect">
            <a:avLst/>
          </a:prstGeom>
          <a:gradFill>
            <a:gsLst>
              <a:gs pos="0">
                <a:srgbClr val="19416A"/>
              </a:gs>
              <a:gs pos="20000">
                <a:srgbClr val="19416A"/>
              </a:gs>
              <a:gs pos="100000">
                <a:srgbClr val="0070C0">
                  <a:alpha val="40000"/>
                </a:srgbClr>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45" name="Google Shape;45;p16">
            <a:extLst>
              <a:ext uri="{FF2B5EF4-FFF2-40B4-BE49-F238E27FC236}">
                <a16:creationId xmlns:a16="http://schemas.microsoft.com/office/drawing/2014/main" id="{9131CEB3-7ABB-0801-5DC3-8DD390D51086}"/>
              </a:ext>
            </a:extLst>
          </p:cNvPr>
          <p:cNvGrpSpPr/>
          <p:nvPr/>
        </p:nvGrpSpPr>
        <p:grpSpPr>
          <a:xfrm>
            <a:off x="1966986" y="869656"/>
            <a:ext cx="8258028" cy="2910286"/>
            <a:chOff x="1966986" y="2697195"/>
            <a:chExt cx="8258028" cy="2910286"/>
          </a:xfrm>
        </p:grpSpPr>
        <p:sp>
          <p:nvSpPr>
            <p:cNvPr id="46" name="Google Shape;46;p16">
              <a:extLst>
                <a:ext uri="{FF2B5EF4-FFF2-40B4-BE49-F238E27FC236}">
                  <a16:creationId xmlns:a16="http://schemas.microsoft.com/office/drawing/2014/main" id="{5FE78AEF-B821-941F-D94E-977AF0F39373}"/>
                </a:ext>
              </a:extLst>
            </p:cNvPr>
            <p:cNvSpPr txBox="1"/>
            <p:nvPr/>
          </p:nvSpPr>
          <p:spPr>
            <a:xfrm>
              <a:off x="1966986" y="2697195"/>
              <a:ext cx="8258028"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D" sz="5400" b="1" i="0" u="none" strike="noStrike" cap="none" dirty="0" err="1">
                  <a:solidFill>
                    <a:schemeClr val="lt1"/>
                  </a:solidFill>
                  <a:latin typeface="Montserrat ExtraBold"/>
                  <a:ea typeface="Montserrat ExtraBold"/>
                  <a:cs typeface="Montserrat ExtraBold"/>
                  <a:sym typeface="Montserrat ExtraBold"/>
                </a:rPr>
                <a:t>Caracterización</a:t>
              </a:r>
              <a:r>
                <a:rPr lang="en-ID" sz="5400" b="1" i="0" u="none" strike="noStrike" cap="none" dirty="0">
                  <a:solidFill>
                    <a:schemeClr val="lt1"/>
                  </a:solidFill>
                  <a:latin typeface="Montserrat ExtraBold"/>
                  <a:ea typeface="Montserrat ExtraBold"/>
                  <a:cs typeface="Montserrat ExtraBold"/>
                  <a:sym typeface="Montserrat ExtraBold"/>
                </a:rPr>
                <a:t> </a:t>
              </a:r>
              <a:r>
                <a:rPr lang="en-ID" sz="5400" b="1" i="0" u="none" strike="noStrike" cap="none" dirty="0" err="1">
                  <a:solidFill>
                    <a:schemeClr val="lt1"/>
                  </a:solidFill>
                  <a:latin typeface="Montserrat ExtraBold"/>
                  <a:ea typeface="Montserrat ExtraBold"/>
                  <a:cs typeface="Montserrat ExtraBold"/>
                  <a:sym typeface="Montserrat ExtraBold"/>
                </a:rPr>
                <a:t>sociolaboral</a:t>
              </a:r>
              <a:r>
                <a:rPr lang="en-ID" sz="5400" b="1" i="0" u="none" strike="noStrike" cap="none" dirty="0">
                  <a:solidFill>
                    <a:schemeClr val="lt1"/>
                  </a:solidFill>
                  <a:latin typeface="Montserrat ExtraBold"/>
                  <a:ea typeface="Montserrat ExtraBold"/>
                  <a:cs typeface="Montserrat ExtraBold"/>
                  <a:sym typeface="Montserrat ExtraBold"/>
                </a:rPr>
                <a:t> de </a:t>
              </a:r>
              <a:r>
                <a:rPr lang="en-ID" sz="5400" b="1" i="0" u="none" strike="noStrike" cap="none" dirty="0" err="1">
                  <a:solidFill>
                    <a:schemeClr val="lt1"/>
                  </a:solidFill>
                  <a:latin typeface="Montserrat ExtraBold"/>
                  <a:ea typeface="Montserrat ExtraBold"/>
                  <a:cs typeface="Montserrat ExtraBold"/>
                  <a:sym typeface="Montserrat ExtraBold"/>
                </a:rPr>
                <a:t>mujeres</a:t>
              </a:r>
              <a:r>
                <a:rPr lang="en-ID" sz="5400" b="1" i="0" u="none" strike="noStrike" cap="none" dirty="0">
                  <a:solidFill>
                    <a:schemeClr val="lt1"/>
                  </a:solidFill>
                  <a:latin typeface="Montserrat ExtraBold"/>
                  <a:ea typeface="Montserrat ExtraBold"/>
                  <a:cs typeface="Montserrat ExtraBold"/>
                  <a:sym typeface="Montserrat ExtraBold"/>
                </a:rPr>
                <a:t> </a:t>
              </a:r>
              <a:r>
                <a:rPr lang="en-ID" sz="5400" b="1" i="0" u="none" strike="noStrike" cap="none" dirty="0" err="1">
                  <a:solidFill>
                    <a:schemeClr val="lt1"/>
                  </a:solidFill>
                  <a:latin typeface="Montserrat ExtraBold"/>
                  <a:ea typeface="Montserrat ExtraBold"/>
                  <a:cs typeface="Montserrat ExtraBold"/>
                  <a:sym typeface="Montserrat ExtraBold"/>
                </a:rPr>
                <a:t>cuidadoras</a:t>
              </a:r>
              <a:endParaRPr sz="5400" dirty="0"/>
            </a:p>
          </p:txBody>
        </p:sp>
        <p:sp>
          <p:nvSpPr>
            <p:cNvPr id="47" name="Google Shape;47;p16">
              <a:extLst>
                <a:ext uri="{FF2B5EF4-FFF2-40B4-BE49-F238E27FC236}">
                  <a16:creationId xmlns:a16="http://schemas.microsoft.com/office/drawing/2014/main" id="{AE4E721C-D6E9-EE8D-6FAC-0B6781F14172}"/>
                </a:ext>
              </a:extLst>
            </p:cNvPr>
            <p:cNvSpPr txBox="1"/>
            <p:nvPr/>
          </p:nvSpPr>
          <p:spPr>
            <a:xfrm>
              <a:off x="3274848" y="5268927"/>
              <a:ext cx="5642304"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ID" sz="2400" b="1" i="0" u="none" strike="noStrike" cap="none" dirty="0" err="1">
                  <a:solidFill>
                    <a:schemeClr val="lt1"/>
                  </a:solidFill>
                  <a:latin typeface="Nunito Sans SemiBold"/>
                  <a:ea typeface="Nunito Sans SemiBold"/>
                  <a:cs typeface="Nunito Sans SemiBold"/>
                  <a:sym typeface="Nunito Sans SemiBold"/>
                </a:rPr>
                <a:t>Insumos</a:t>
              </a:r>
              <a:r>
                <a:rPr lang="en-ID" sz="2400" b="1" i="0" u="none" strike="noStrike" cap="none" dirty="0">
                  <a:solidFill>
                    <a:schemeClr val="lt1"/>
                  </a:solidFill>
                  <a:latin typeface="Nunito Sans SemiBold"/>
                  <a:ea typeface="Nunito Sans SemiBold"/>
                  <a:cs typeface="Nunito Sans SemiBold"/>
                  <a:sym typeface="Nunito Sans SemiBold"/>
                </a:rPr>
                <a:t> para un </a:t>
              </a:r>
              <a:r>
                <a:rPr lang="en-ID" sz="2400" b="1" i="0" u="none" strike="noStrike" cap="none" dirty="0" err="1">
                  <a:solidFill>
                    <a:schemeClr val="lt1"/>
                  </a:solidFill>
                  <a:latin typeface="Nunito Sans SemiBold"/>
                  <a:ea typeface="Nunito Sans SemiBold"/>
                  <a:cs typeface="Nunito Sans SemiBold"/>
                  <a:sym typeface="Nunito Sans SemiBold"/>
                </a:rPr>
                <a:t>modelo</a:t>
              </a:r>
              <a:r>
                <a:rPr lang="en-ID" sz="2400" b="1" i="0" u="none" strike="noStrike" cap="none" dirty="0">
                  <a:solidFill>
                    <a:schemeClr val="lt1"/>
                  </a:solidFill>
                  <a:latin typeface="Nunito Sans SemiBold"/>
                  <a:ea typeface="Nunito Sans SemiBold"/>
                  <a:cs typeface="Nunito Sans SemiBold"/>
                  <a:sym typeface="Nunito Sans SemiBold"/>
                </a:rPr>
                <a:t> de </a:t>
              </a:r>
              <a:r>
                <a:rPr lang="en-ID" sz="2400" b="1" i="0" u="none" strike="noStrike" cap="none" dirty="0" err="1">
                  <a:solidFill>
                    <a:schemeClr val="lt1"/>
                  </a:solidFill>
                  <a:latin typeface="Nunito Sans SemiBold"/>
                  <a:ea typeface="Nunito Sans SemiBold"/>
                  <a:cs typeface="Nunito Sans SemiBold"/>
                  <a:sym typeface="Nunito Sans SemiBold"/>
                </a:rPr>
                <a:t>inserción</a:t>
              </a:r>
              <a:r>
                <a:rPr lang="en-ID" sz="2400" b="1" i="0" u="none" strike="noStrike" cap="none" dirty="0">
                  <a:solidFill>
                    <a:schemeClr val="lt1"/>
                  </a:solidFill>
                  <a:latin typeface="Nunito Sans SemiBold"/>
                  <a:ea typeface="Nunito Sans SemiBold"/>
                  <a:cs typeface="Nunito Sans SemiBold"/>
                  <a:sym typeface="Nunito Sans SemiBold"/>
                </a:rPr>
                <a:t> </a:t>
              </a:r>
              <a:r>
                <a:rPr lang="en-ID" sz="2400" b="1" i="0" u="none" strike="noStrike" cap="none" dirty="0" err="1">
                  <a:solidFill>
                    <a:schemeClr val="lt1"/>
                  </a:solidFill>
                  <a:latin typeface="Nunito Sans SemiBold"/>
                  <a:ea typeface="Nunito Sans SemiBold"/>
                  <a:cs typeface="Nunito Sans SemiBold"/>
                  <a:sym typeface="Nunito Sans SemiBold"/>
                </a:rPr>
                <a:t>laboral</a:t>
              </a:r>
              <a:r>
                <a:rPr lang="en-ID" sz="2400" b="1" i="0" u="none" strike="noStrike" cap="none" dirty="0">
                  <a:solidFill>
                    <a:schemeClr val="lt1"/>
                  </a:solidFill>
                  <a:latin typeface="Nunito Sans SemiBold"/>
                  <a:ea typeface="Nunito Sans SemiBold"/>
                  <a:cs typeface="Nunito Sans SemiBold"/>
                  <a:sym typeface="Nunito Sans SemiBold"/>
                </a:rPr>
                <a:t> con </a:t>
              </a:r>
              <a:r>
                <a:rPr lang="en-ID" sz="2400" b="1" i="0" u="none" strike="noStrike" cap="none" dirty="0" err="1">
                  <a:solidFill>
                    <a:schemeClr val="lt1"/>
                  </a:solidFill>
                  <a:latin typeface="Nunito Sans SemiBold"/>
                  <a:ea typeface="Nunito Sans SemiBold"/>
                  <a:cs typeface="Nunito Sans SemiBold"/>
                  <a:sym typeface="Nunito Sans SemiBold"/>
                </a:rPr>
                <a:t>proyección</a:t>
              </a:r>
              <a:r>
                <a:rPr lang="en-ID" sz="2400" b="1" i="0" u="none" strike="noStrike" cap="none" dirty="0">
                  <a:solidFill>
                    <a:schemeClr val="lt1"/>
                  </a:solidFill>
                  <a:latin typeface="Nunito Sans SemiBold"/>
                  <a:ea typeface="Nunito Sans SemiBold"/>
                  <a:cs typeface="Nunito Sans SemiBold"/>
                  <a:sym typeface="Nunito Sans SemiBold"/>
                </a:rPr>
                <a:t> </a:t>
              </a:r>
              <a:r>
                <a:rPr lang="en-ID" sz="2400" b="1" i="0" u="none" strike="noStrike" cap="none" dirty="0" err="1">
                  <a:solidFill>
                    <a:schemeClr val="lt1"/>
                  </a:solidFill>
                  <a:latin typeface="Nunito Sans SemiBold"/>
                  <a:ea typeface="Nunito Sans SemiBold"/>
                  <a:cs typeface="Nunito Sans SemiBold"/>
                  <a:sym typeface="Nunito Sans SemiBold"/>
                </a:rPr>
                <a:t>nacional</a:t>
              </a:r>
              <a:endParaRPr sz="2400" b="1" i="0" u="none" strike="noStrike" cap="none" dirty="0">
                <a:solidFill>
                  <a:schemeClr val="lt1"/>
                </a:solidFill>
                <a:latin typeface="Nunito Sans SemiBold"/>
                <a:ea typeface="Nunito Sans SemiBold"/>
                <a:cs typeface="Nunito Sans SemiBold"/>
                <a:sym typeface="Nunito Sans SemiBold"/>
              </a:endParaRPr>
            </a:p>
          </p:txBody>
        </p:sp>
      </p:grpSp>
      <p:pic>
        <p:nvPicPr>
          <p:cNvPr id="5" name="Imagen 4">
            <a:extLst>
              <a:ext uri="{FF2B5EF4-FFF2-40B4-BE49-F238E27FC236}">
                <a16:creationId xmlns:a16="http://schemas.microsoft.com/office/drawing/2014/main" id="{3D255AC7-D4C3-3346-4648-154CEE0A752C}"/>
              </a:ext>
            </a:extLst>
          </p:cNvPr>
          <p:cNvPicPr>
            <a:picLocks noChangeAspect="1"/>
          </p:cNvPicPr>
          <p:nvPr/>
        </p:nvPicPr>
        <p:blipFill>
          <a:blip r:embed="rId3"/>
          <a:stretch>
            <a:fillRect/>
          </a:stretch>
        </p:blipFill>
        <p:spPr>
          <a:xfrm>
            <a:off x="917557" y="4992465"/>
            <a:ext cx="688991" cy="1394749"/>
          </a:xfrm>
          <a:prstGeom prst="rect">
            <a:avLst/>
          </a:prstGeom>
        </p:spPr>
      </p:pic>
      <p:pic>
        <p:nvPicPr>
          <p:cNvPr id="3" name="Imagen 2" descr="Un dibujo en blanco y negro&#10;&#10;El contenido generado por IA puede ser incorrecto.">
            <a:extLst>
              <a:ext uri="{FF2B5EF4-FFF2-40B4-BE49-F238E27FC236}">
                <a16:creationId xmlns:a16="http://schemas.microsoft.com/office/drawing/2014/main" id="{52690124-AC93-A614-58B7-45DE2971B5ED}"/>
              </a:ext>
            </a:extLst>
          </p:cNvPr>
          <p:cNvPicPr>
            <a:picLocks noChangeAspect="1"/>
          </p:cNvPicPr>
          <p:nvPr/>
        </p:nvPicPr>
        <p:blipFill>
          <a:blip r:embed="rId4"/>
          <a:stretch>
            <a:fillRect/>
          </a:stretch>
        </p:blipFill>
        <p:spPr>
          <a:xfrm>
            <a:off x="2090580" y="5285126"/>
            <a:ext cx="2504707" cy="881869"/>
          </a:xfrm>
          <a:prstGeom prst="rect">
            <a:avLst/>
          </a:prstGeom>
        </p:spPr>
      </p:pic>
      <p:pic>
        <p:nvPicPr>
          <p:cNvPr id="6" name="Imagen 5" descr="Icono&#10;&#10;El contenido generado por IA puede ser incorrecto.">
            <a:extLst>
              <a:ext uri="{FF2B5EF4-FFF2-40B4-BE49-F238E27FC236}">
                <a16:creationId xmlns:a16="http://schemas.microsoft.com/office/drawing/2014/main" id="{CB089F70-8E10-C4DF-7F11-B12779E658A0}"/>
              </a:ext>
            </a:extLst>
          </p:cNvPr>
          <p:cNvPicPr>
            <a:picLocks noChangeAspect="1"/>
          </p:cNvPicPr>
          <p:nvPr/>
        </p:nvPicPr>
        <p:blipFill>
          <a:blip r:embed="rId5"/>
          <a:stretch>
            <a:fillRect/>
          </a:stretch>
        </p:blipFill>
        <p:spPr>
          <a:xfrm>
            <a:off x="7456921" y="5428925"/>
            <a:ext cx="3657600" cy="594270"/>
          </a:xfrm>
          <a:prstGeom prst="rect">
            <a:avLst/>
          </a:prstGeom>
        </p:spPr>
      </p:pic>
      <p:pic>
        <p:nvPicPr>
          <p:cNvPr id="7" name="Imagen 6">
            <a:extLst>
              <a:ext uri="{FF2B5EF4-FFF2-40B4-BE49-F238E27FC236}">
                <a16:creationId xmlns:a16="http://schemas.microsoft.com/office/drawing/2014/main" id="{1A8462D0-117A-6577-818D-27BC07D7DD73}"/>
              </a:ext>
            </a:extLst>
          </p:cNvPr>
          <p:cNvPicPr>
            <a:picLocks noChangeAspect="1"/>
          </p:cNvPicPr>
          <p:nvPr/>
        </p:nvPicPr>
        <p:blipFill>
          <a:blip r:embed="rId6"/>
          <a:stretch>
            <a:fillRect/>
          </a:stretch>
        </p:blipFill>
        <p:spPr>
          <a:xfrm>
            <a:off x="5079319" y="5315802"/>
            <a:ext cx="1893570" cy="748077"/>
          </a:xfrm>
          <a:prstGeom prst="rect">
            <a:avLst/>
          </a:prstGeom>
        </p:spPr>
      </p:pic>
    </p:spTree>
    <p:extLst>
      <p:ext uri="{BB962C8B-B14F-4D97-AF65-F5344CB8AC3E}">
        <p14:creationId xmlns:p14="http://schemas.microsoft.com/office/powerpoint/2010/main" val="289420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D0D1419E-9956-6730-FE35-B696CFD7D506}"/>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60FDF824-468D-947D-4076-9F1311A67216}"/>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8AA3FC05-41F2-B4CC-1D4F-BCBE6FA94801}"/>
              </a:ext>
            </a:extLst>
          </p:cNvPr>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5" name="Google Shape;95;p20">
            <a:extLst>
              <a:ext uri="{FF2B5EF4-FFF2-40B4-BE49-F238E27FC236}">
                <a16:creationId xmlns:a16="http://schemas.microsoft.com/office/drawing/2014/main" id="{8DB6795A-62A8-818C-555B-E31E41FC542C}"/>
              </a:ext>
            </a:extLst>
          </p:cNvPr>
          <p:cNvSpPr txBox="1"/>
          <p:nvPr/>
        </p:nvSpPr>
        <p:spPr>
          <a:xfrm>
            <a:off x="933450" y="1980374"/>
            <a:ext cx="6450330" cy="1052385"/>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El cuidado sostiene la vida productiva de la sociedad. Sin embargo, sus labores han sido históricamente invisibilizadas, no retribuidas económicamente y desigualmente distribuidas, recayendo de manera desproporcionada sobre las mujeres.</a:t>
            </a:r>
          </a:p>
        </p:txBody>
      </p:sp>
      <p:sp>
        <p:nvSpPr>
          <p:cNvPr id="96" name="Google Shape;96;p20">
            <a:extLst>
              <a:ext uri="{FF2B5EF4-FFF2-40B4-BE49-F238E27FC236}">
                <a16:creationId xmlns:a16="http://schemas.microsoft.com/office/drawing/2014/main" id="{C1D13847-3853-F215-FFD0-7483E0832F80}"/>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D" sz="2800" b="1" dirty="0">
                <a:solidFill>
                  <a:schemeClr val="lt1"/>
                </a:solidFill>
                <a:latin typeface="Montserrat ExtraBold"/>
                <a:ea typeface="Montserrat ExtraBold"/>
                <a:cs typeface="Montserrat ExtraBold"/>
                <a:sym typeface="Montserrat ExtraBold"/>
              </a:rPr>
              <a:t>El Cuidado: un pilar </a:t>
            </a:r>
            <a:r>
              <a:rPr lang="en-ID" sz="2800" b="1" dirty="0" err="1">
                <a:solidFill>
                  <a:schemeClr val="lt1"/>
                </a:solidFill>
                <a:latin typeface="Montserrat ExtraBold"/>
                <a:ea typeface="Montserrat ExtraBold"/>
                <a:cs typeface="Montserrat ExtraBold"/>
                <a:sym typeface="Montserrat ExtraBold"/>
              </a:rPr>
              <a:t>invisibilizado</a:t>
            </a:r>
            <a:endParaRPr dirty="0"/>
          </a:p>
        </p:txBody>
      </p:sp>
      <p:pic>
        <p:nvPicPr>
          <p:cNvPr id="9" name="Imagen 8">
            <a:extLst>
              <a:ext uri="{FF2B5EF4-FFF2-40B4-BE49-F238E27FC236}">
                <a16:creationId xmlns:a16="http://schemas.microsoft.com/office/drawing/2014/main" id="{D26955E5-5C8D-4516-0B8B-04F182FEB326}"/>
              </a:ext>
            </a:extLst>
          </p:cNvPr>
          <p:cNvPicPr>
            <a:picLocks noChangeAspect="1"/>
          </p:cNvPicPr>
          <p:nvPr/>
        </p:nvPicPr>
        <p:blipFill>
          <a:blip r:embed="rId3"/>
          <a:stretch>
            <a:fillRect/>
          </a:stretch>
        </p:blipFill>
        <p:spPr>
          <a:xfrm>
            <a:off x="11584792" y="204670"/>
            <a:ext cx="355671" cy="720000"/>
          </a:xfrm>
          <a:prstGeom prst="rect">
            <a:avLst/>
          </a:prstGeom>
        </p:spPr>
      </p:pic>
      <p:sp>
        <p:nvSpPr>
          <p:cNvPr id="93" name="Google Shape;93;p20">
            <a:extLst>
              <a:ext uri="{FF2B5EF4-FFF2-40B4-BE49-F238E27FC236}">
                <a16:creationId xmlns:a16="http://schemas.microsoft.com/office/drawing/2014/main" id="{91C74DAD-4300-536F-606C-48D3941A1640}"/>
              </a:ext>
            </a:extLst>
          </p:cNvPr>
          <p:cNvSpPr/>
          <p:nvPr/>
        </p:nvSpPr>
        <p:spPr>
          <a:xfrm>
            <a:off x="933450" y="3350874"/>
            <a:ext cx="6450330" cy="583651"/>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95;p20">
            <a:extLst>
              <a:ext uri="{FF2B5EF4-FFF2-40B4-BE49-F238E27FC236}">
                <a16:creationId xmlns:a16="http://schemas.microsoft.com/office/drawing/2014/main" id="{9D63A74A-19F6-7BAA-813C-489F4F93D888}"/>
              </a:ext>
            </a:extLst>
          </p:cNvPr>
          <p:cNvSpPr txBox="1"/>
          <p:nvPr/>
        </p:nvSpPr>
        <p:spPr>
          <a:xfrm>
            <a:off x="933450" y="3441109"/>
            <a:ext cx="6450330" cy="403179"/>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19,2% 	Aporte del trabajo de cuidado no remunerado al PIB de Chile (2023)</a:t>
            </a:r>
          </a:p>
        </p:txBody>
      </p:sp>
      <p:sp>
        <p:nvSpPr>
          <p:cNvPr id="5" name="Google Shape;93;p20">
            <a:extLst>
              <a:ext uri="{FF2B5EF4-FFF2-40B4-BE49-F238E27FC236}">
                <a16:creationId xmlns:a16="http://schemas.microsoft.com/office/drawing/2014/main" id="{C53214B4-B43C-2855-D45C-AAA28AC476E4}"/>
              </a:ext>
            </a:extLst>
          </p:cNvPr>
          <p:cNvSpPr/>
          <p:nvPr/>
        </p:nvSpPr>
        <p:spPr>
          <a:xfrm>
            <a:off x="933450" y="4162405"/>
            <a:ext cx="6450330" cy="583651"/>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 name="Google Shape;95;p20">
            <a:extLst>
              <a:ext uri="{FF2B5EF4-FFF2-40B4-BE49-F238E27FC236}">
                <a16:creationId xmlns:a16="http://schemas.microsoft.com/office/drawing/2014/main" id="{8662D4B2-B5F9-DD28-C7F4-F0DE34FE5A8B}"/>
              </a:ext>
            </a:extLst>
          </p:cNvPr>
          <p:cNvSpPr txBox="1"/>
          <p:nvPr/>
        </p:nvSpPr>
        <p:spPr>
          <a:xfrm>
            <a:off x="933450" y="4252640"/>
            <a:ext cx="6450330" cy="403179"/>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2h 30m 	Dedican diariamente las mujeres a cuidados no remunerados</a:t>
            </a:r>
          </a:p>
        </p:txBody>
      </p:sp>
      <p:sp>
        <p:nvSpPr>
          <p:cNvPr id="7" name="Google Shape;93;p20">
            <a:extLst>
              <a:ext uri="{FF2B5EF4-FFF2-40B4-BE49-F238E27FC236}">
                <a16:creationId xmlns:a16="http://schemas.microsoft.com/office/drawing/2014/main" id="{2F7E1CC9-CC03-A1DA-DBC7-6E41720210A3}"/>
              </a:ext>
            </a:extLst>
          </p:cNvPr>
          <p:cNvSpPr/>
          <p:nvPr/>
        </p:nvSpPr>
        <p:spPr>
          <a:xfrm>
            <a:off x="933450" y="4975821"/>
            <a:ext cx="6450330" cy="583651"/>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 name="Google Shape;95;p20">
            <a:extLst>
              <a:ext uri="{FF2B5EF4-FFF2-40B4-BE49-F238E27FC236}">
                <a16:creationId xmlns:a16="http://schemas.microsoft.com/office/drawing/2014/main" id="{0B48784D-A2F5-9892-BB9C-4F3CC6E8529E}"/>
              </a:ext>
            </a:extLst>
          </p:cNvPr>
          <p:cNvSpPr txBox="1"/>
          <p:nvPr/>
        </p:nvSpPr>
        <p:spPr>
          <a:xfrm>
            <a:off x="933450" y="5066056"/>
            <a:ext cx="6450330" cy="403179"/>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1h 33m 	Tiempo promedio diario que dedican los hombres</a:t>
            </a:r>
          </a:p>
        </p:txBody>
      </p:sp>
      <p:sp>
        <p:nvSpPr>
          <p:cNvPr id="13" name="Google Shape;95;p20">
            <a:extLst>
              <a:ext uri="{FF2B5EF4-FFF2-40B4-BE49-F238E27FC236}">
                <a16:creationId xmlns:a16="http://schemas.microsoft.com/office/drawing/2014/main" id="{A8AA0565-5B3A-0648-E951-D9123A2A8BB9}"/>
              </a:ext>
            </a:extLst>
          </p:cNvPr>
          <p:cNvSpPr txBox="1"/>
          <p:nvPr/>
        </p:nvSpPr>
        <p:spPr>
          <a:xfrm>
            <a:off x="7631429" y="5332396"/>
            <a:ext cx="3611880" cy="583650"/>
          </a:xfrm>
          <a:prstGeom prst="rect">
            <a:avLst/>
          </a:prstGeom>
          <a:noFill/>
          <a:ln>
            <a:noFill/>
          </a:ln>
        </p:spPr>
        <p:txBody>
          <a:bodyPr spcFirstLastPara="1" wrap="square" lIns="91425" tIns="45700" rIns="91425" bIns="45700" anchor="t" anchorCtr="0">
            <a:noAutofit/>
          </a:bodyPr>
          <a:lstStyle/>
          <a:p>
            <a:pPr lvl="0">
              <a:lnSpc>
                <a:spcPct val="150000"/>
              </a:lnSpc>
            </a:pPr>
            <a:r>
              <a:rPr lang="es-MX" sz="1100" dirty="0">
                <a:solidFill>
                  <a:schemeClr val="lt1"/>
                </a:solidFill>
                <a:latin typeface="Nunito Sans"/>
                <a:ea typeface="Nunito Sans"/>
                <a:cs typeface="Nunito Sans"/>
                <a:sym typeface="Nunito Sans"/>
              </a:rPr>
              <a:t>Fuente: Encuesta Nacional de Uso del Tiempo (2023) – Ministerio de Hacienda y </a:t>
            </a:r>
            <a:r>
              <a:rPr lang="es-MX" sz="1100" dirty="0" err="1">
                <a:solidFill>
                  <a:schemeClr val="lt1"/>
                </a:solidFill>
                <a:latin typeface="Nunito Sans"/>
                <a:ea typeface="Nunito Sans"/>
                <a:cs typeface="Nunito Sans"/>
                <a:sym typeface="Nunito Sans"/>
              </a:rPr>
              <a:t>ComunidadMujer</a:t>
            </a:r>
            <a:r>
              <a:rPr lang="es-MX" sz="1100" dirty="0">
                <a:solidFill>
                  <a:schemeClr val="lt1"/>
                </a:solidFill>
                <a:latin typeface="Nunito Sans"/>
                <a:ea typeface="Nunito Sans"/>
                <a:cs typeface="Nunito Sans"/>
                <a:sym typeface="Nunito Sans"/>
              </a:rPr>
              <a:t> (2025)</a:t>
            </a:r>
          </a:p>
        </p:txBody>
      </p:sp>
      <p:sp>
        <p:nvSpPr>
          <p:cNvPr id="15" name="Rectángulo 14">
            <a:extLst>
              <a:ext uri="{FF2B5EF4-FFF2-40B4-BE49-F238E27FC236}">
                <a16:creationId xmlns:a16="http://schemas.microsoft.com/office/drawing/2014/main" id="{7C1F70A8-848B-7934-3507-80F05DBB905F}"/>
              </a:ext>
            </a:extLst>
          </p:cNvPr>
          <p:cNvSpPr/>
          <p:nvPr/>
        </p:nvSpPr>
        <p:spPr>
          <a:xfrm>
            <a:off x="7663315" y="2461043"/>
            <a:ext cx="3497379" cy="29083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Google Shape;95;p20">
            <a:extLst>
              <a:ext uri="{FF2B5EF4-FFF2-40B4-BE49-F238E27FC236}">
                <a16:creationId xmlns:a16="http://schemas.microsoft.com/office/drawing/2014/main" id="{52671564-94B7-A890-43C5-E9A47EFF5962}"/>
              </a:ext>
            </a:extLst>
          </p:cNvPr>
          <p:cNvSpPr txBox="1"/>
          <p:nvPr/>
        </p:nvSpPr>
        <p:spPr>
          <a:xfrm>
            <a:off x="7592133" y="2049879"/>
            <a:ext cx="3497379" cy="403179"/>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bg1"/>
                </a:solidFill>
                <a:latin typeface="Nunito Sans"/>
                <a:ea typeface="Nunito Sans"/>
                <a:cs typeface="Nunito Sans"/>
                <a:sym typeface="Nunito Sans"/>
              </a:rPr>
              <a:t>La economía invisible</a:t>
            </a:r>
          </a:p>
        </p:txBody>
      </p:sp>
      <p:sp>
        <p:nvSpPr>
          <p:cNvPr id="18" name="Google Shape;95;p20">
            <a:extLst>
              <a:ext uri="{FF2B5EF4-FFF2-40B4-BE49-F238E27FC236}">
                <a16:creationId xmlns:a16="http://schemas.microsoft.com/office/drawing/2014/main" id="{2891297A-DFC8-CD8B-BF18-628643E96E77}"/>
              </a:ext>
            </a:extLst>
          </p:cNvPr>
          <p:cNvSpPr txBox="1"/>
          <p:nvPr/>
        </p:nvSpPr>
        <p:spPr>
          <a:xfrm>
            <a:off x="7674748" y="2461043"/>
            <a:ext cx="3461682" cy="2916311"/>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tx1"/>
                </a:solidFill>
                <a:latin typeface="Nunito Sans"/>
                <a:ea typeface="Nunito Sans"/>
                <a:cs typeface="Nunito Sans"/>
                <a:sym typeface="Nunito Sans"/>
              </a:rPr>
              <a:t>El trabajo de cuidado no remunerado aportó en 2023 cerca de: </a:t>
            </a:r>
          </a:p>
          <a:p>
            <a:pPr lvl="0">
              <a:lnSpc>
                <a:spcPct val="150000"/>
              </a:lnSpc>
            </a:pPr>
            <a:r>
              <a:rPr lang="es-MX" sz="4000" b="1" dirty="0">
                <a:solidFill>
                  <a:schemeClr val="tx1"/>
                </a:solidFill>
                <a:latin typeface="Nunito Sans"/>
                <a:ea typeface="Nunito Sans"/>
                <a:cs typeface="Nunito Sans"/>
                <a:sym typeface="Nunito Sans"/>
              </a:rPr>
              <a:t>$66.857</a:t>
            </a:r>
          </a:p>
          <a:p>
            <a:pPr lvl="0">
              <a:lnSpc>
                <a:spcPct val="150000"/>
              </a:lnSpc>
            </a:pPr>
            <a:r>
              <a:rPr lang="es-MX" sz="1600" dirty="0">
                <a:solidFill>
                  <a:schemeClr val="tx1"/>
                </a:solidFill>
                <a:latin typeface="Nunito Sans"/>
                <a:ea typeface="Nunito Sans"/>
                <a:cs typeface="Nunito Sans"/>
                <a:sym typeface="Nunito Sans"/>
              </a:rPr>
              <a:t>miles de millones de pesos, </a:t>
            </a:r>
          </a:p>
          <a:p>
            <a:pPr lvl="0">
              <a:lnSpc>
                <a:spcPct val="150000"/>
              </a:lnSpc>
            </a:pPr>
            <a:endParaRPr lang="es-MX" sz="1300" dirty="0">
              <a:solidFill>
                <a:schemeClr val="tx1"/>
              </a:solidFill>
              <a:latin typeface="Nunito Sans"/>
              <a:ea typeface="Nunito Sans"/>
              <a:cs typeface="Nunito Sans"/>
              <a:sym typeface="Nunito Sans"/>
            </a:endParaRPr>
          </a:p>
          <a:p>
            <a:pPr lvl="0">
              <a:lnSpc>
                <a:spcPct val="150000"/>
              </a:lnSpc>
            </a:pPr>
            <a:r>
              <a:rPr lang="es-MX" sz="1300" dirty="0">
                <a:solidFill>
                  <a:schemeClr val="tx1"/>
                </a:solidFill>
                <a:latin typeface="Nunito Sans"/>
                <a:ea typeface="Nunito Sans"/>
                <a:cs typeface="Nunito Sans"/>
                <a:sym typeface="Nunito Sans"/>
              </a:rPr>
              <a:t>superando el aporte de cualquier otra rama económica del país. </a:t>
            </a:r>
          </a:p>
        </p:txBody>
      </p:sp>
      <p:sp>
        <p:nvSpPr>
          <p:cNvPr id="19" name="Google Shape;93;p20">
            <a:extLst>
              <a:ext uri="{FF2B5EF4-FFF2-40B4-BE49-F238E27FC236}">
                <a16:creationId xmlns:a16="http://schemas.microsoft.com/office/drawing/2014/main" id="{AAD6D43F-DD61-A4CB-7E60-EBE1A5415654}"/>
              </a:ext>
            </a:extLst>
          </p:cNvPr>
          <p:cNvSpPr/>
          <p:nvPr/>
        </p:nvSpPr>
        <p:spPr>
          <a:xfrm>
            <a:off x="7647371" y="2082164"/>
            <a:ext cx="3529265" cy="370894"/>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Google Shape;93;p20">
            <a:extLst>
              <a:ext uri="{FF2B5EF4-FFF2-40B4-BE49-F238E27FC236}">
                <a16:creationId xmlns:a16="http://schemas.microsoft.com/office/drawing/2014/main" id="{32BAAAEB-728D-7AE1-5196-C74786CFF309}"/>
              </a:ext>
            </a:extLst>
          </p:cNvPr>
          <p:cNvSpPr/>
          <p:nvPr/>
        </p:nvSpPr>
        <p:spPr>
          <a:xfrm>
            <a:off x="7647371" y="3287266"/>
            <a:ext cx="3529265" cy="647259"/>
          </a:xfrm>
          <a:prstGeom prst="rect">
            <a:avLst/>
          </a:prstGeom>
          <a:solidFill>
            <a:srgbClr val="4A6EA0">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5715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B31ED53D-CE8F-EF0C-AFCA-FBEB03F6227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741457C-CEF3-C231-D031-3D49F880A294}"/>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A5A402DF-FD34-F305-244F-114443074FAE}"/>
              </a:ext>
            </a:extLst>
          </p:cNvPr>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5" name="Google Shape;95;p20">
            <a:extLst>
              <a:ext uri="{FF2B5EF4-FFF2-40B4-BE49-F238E27FC236}">
                <a16:creationId xmlns:a16="http://schemas.microsoft.com/office/drawing/2014/main" id="{C8DCDCCF-6657-080E-2CB4-74B7E6089A15}"/>
              </a:ext>
            </a:extLst>
          </p:cNvPr>
          <p:cNvSpPr txBox="1"/>
          <p:nvPr/>
        </p:nvSpPr>
        <p:spPr>
          <a:xfrm>
            <a:off x="933450" y="1907947"/>
            <a:ext cx="10309860" cy="1052385"/>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Objetivo general </a:t>
            </a:r>
          </a:p>
          <a:p>
            <a:pPr lvl="0">
              <a:lnSpc>
                <a:spcPct val="150000"/>
              </a:lnSpc>
            </a:pPr>
            <a:r>
              <a:rPr lang="es-MX" sz="1300" dirty="0">
                <a:solidFill>
                  <a:schemeClr val="lt1"/>
                </a:solidFill>
                <a:latin typeface="Nunito Sans"/>
                <a:ea typeface="Nunito Sans"/>
                <a:cs typeface="Nunito Sans"/>
                <a:sym typeface="Nunito Sans"/>
              </a:rPr>
              <a:t>Comprender cómo las mujeres cuidadoras de Renca viven y articulan el cuidado y el trabajo remunerado, identificando los factores estructurales y subjetivos que influyen en sus decisiones en materia de participación laboral.</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96" name="Google Shape;96;p20">
            <a:extLst>
              <a:ext uri="{FF2B5EF4-FFF2-40B4-BE49-F238E27FC236}">
                <a16:creationId xmlns:a16="http://schemas.microsoft.com/office/drawing/2014/main" id="{D1A90EC9-2ECA-BFE6-853A-D29F30A66E35}"/>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D" sz="2800" b="1" dirty="0" err="1">
                <a:solidFill>
                  <a:schemeClr val="lt1"/>
                </a:solidFill>
                <a:latin typeface="Montserrat ExtraBold"/>
                <a:ea typeface="Montserrat ExtraBold"/>
                <a:cs typeface="Montserrat ExtraBold"/>
                <a:sym typeface="Montserrat ExtraBold"/>
              </a:rPr>
              <a:t>Propósito</a:t>
            </a:r>
            <a:r>
              <a:rPr lang="en-ID" sz="2800" b="1" dirty="0">
                <a:solidFill>
                  <a:schemeClr val="lt1"/>
                </a:solidFill>
                <a:latin typeface="Montserrat ExtraBold"/>
                <a:ea typeface="Montserrat ExtraBold"/>
                <a:cs typeface="Montserrat ExtraBold"/>
                <a:sym typeface="Montserrat ExtraBold"/>
              </a:rPr>
              <a:t> y </a:t>
            </a:r>
            <a:r>
              <a:rPr lang="en-ID" sz="2800" b="1" dirty="0" err="1">
                <a:solidFill>
                  <a:schemeClr val="lt1"/>
                </a:solidFill>
                <a:latin typeface="Montserrat ExtraBold"/>
                <a:ea typeface="Montserrat ExtraBold"/>
                <a:cs typeface="Montserrat ExtraBold"/>
                <a:sym typeface="Montserrat ExtraBold"/>
              </a:rPr>
              <a:t>metodología</a:t>
            </a:r>
            <a:r>
              <a:rPr lang="en-ID" sz="2800" b="1" dirty="0">
                <a:solidFill>
                  <a:schemeClr val="lt1"/>
                </a:solidFill>
                <a:latin typeface="Montserrat ExtraBold"/>
                <a:ea typeface="Montserrat ExtraBold"/>
                <a:cs typeface="Montserrat ExtraBold"/>
                <a:sym typeface="Montserrat ExtraBold"/>
              </a:rPr>
              <a:t> del </a:t>
            </a:r>
            <a:r>
              <a:rPr lang="en-ID" sz="2800" b="1" dirty="0" err="1">
                <a:solidFill>
                  <a:schemeClr val="lt1"/>
                </a:solidFill>
                <a:latin typeface="Montserrat ExtraBold"/>
                <a:ea typeface="Montserrat ExtraBold"/>
                <a:cs typeface="Montserrat ExtraBold"/>
                <a:sym typeface="Montserrat ExtraBold"/>
              </a:rPr>
              <a:t>estudio</a:t>
            </a:r>
            <a:endParaRPr dirty="0"/>
          </a:p>
        </p:txBody>
      </p:sp>
      <p:pic>
        <p:nvPicPr>
          <p:cNvPr id="9" name="Imagen 8">
            <a:extLst>
              <a:ext uri="{FF2B5EF4-FFF2-40B4-BE49-F238E27FC236}">
                <a16:creationId xmlns:a16="http://schemas.microsoft.com/office/drawing/2014/main" id="{866B149F-A9D5-0AF5-D404-652B0CFD3351}"/>
              </a:ext>
            </a:extLst>
          </p:cNvPr>
          <p:cNvPicPr>
            <a:picLocks noChangeAspect="1"/>
          </p:cNvPicPr>
          <p:nvPr/>
        </p:nvPicPr>
        <p:blipFill>
          <a:blip r:embed="rId3"/>
          <a:stretch>
            <a:fillRect/>
          </a:stretch>
        </p:blipFill>
        <p:spPr>
          <a:xfrm>
            <a:off x="11584792" y="204670"/>
            <a:ext cx="355671" cy="720000"/>
          </a:xfrm>
          <a:prstGeom prst="rect">
            <a:avLst/>
          </a:prstGeom>
        </p:spPr>
      </p:pic>
      <p:sp>
        <p:nvSpPr>
          <p:cNvPr id="93" name="Google Shape;93;p20">
            <a:extLst>
              <a:ext uri="{FF2B5EF4-FFF2-40B4-BE49-F238E27FC236}">
                <a16:creationId xmlns:a16="http://schemas.microsoft.com/office/drawing/2014/main" id="{72BED54D-4EBC-A8D6-39FA-B51F95EA14A0}"/>
              </a:ext>
            </a:extLst>
          </p:cNvPr>
          <p:cNvSpPr/>
          <p:nvPr/>
        </p:nvSpPr>
        <p:spPr>
          <a:xfrm>
            <a:off x="933450" y="3497540"/>
            <a:ext cx="5236344" cy="583651"/>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95;p20">
            <a:extLst>
              <a:ext uri="{FF2B5EF4-FFF2-40B4-BE49-F238E27FC236}">
                <a16:creationId xmlns:a16="http://schemas.microsoft.com/office/drawing/2014/main" id="{CB79E911-74B8-01A4-0CED-309D83902566}"/>
              </a:ext>
            </a:extLst>
          </p:cNvPr>
          <p:cNvSpPr txBox="1"/>
          <p:nvPr/>
        </p:nvSpPr>
        <p:spPr>
          <a:xfrm>
            <a:off x="918210" y="3458827"/>
            <a:ext cx="5113422" cy="583652"/>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1. Describir las labores de cuidado que desarrollan las mujeres y los apoyos y obstáculos que enfrentan.</a:t>
            </a:r>
          </a:p>
        </p:txBody>
      </p:sp>
      <p:sp>
        <p:nvSpPr>
          <p:cNvPr id="5" name="Google Shape;93;p20">
            <a:extLst>
              <a:ext uri="{FF2B5EF4-FFF2-40B4-BE49-F238E27FC236}">
                <a16:creationId xmlns:a16="http://schemas.microsoft.com/office/drawing/2014/main" id="{9FE54983-1BAA-841D-0F1D-8642D91B0382}"/>
              </a:ext>
            </a:extLst>
          </p:cNvPr>
          <p:cNvSpPr/>
          <p:nvPr/>
        </p:nvSpPr>
        <p:spPr>
          <a:xfrm>
            <a:off x="918210" y="4400602"/>
            <a:ext cx="5251584" cy="583651"/>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 name="Google Shape;95;p20">
            <a:extLst>
              <a:ext uri="{FF2B5EF4-FFF2-40B4-BE49-F238E27FC236}">
                <a16:creationId xmlns:a16="http://schemas.microsoft.com/office/drawing/2014/main" id="{806B5BEB-6B53-D3E1-3BAF-CE4C41AE01A0}"/>
              </a:ext>
            </a:extLst>
          </p:cNvPr>
          <p:cNvSpPr txBox="1"/>
          <p:nvPr/>
        </p:nvSpPr>
        <p:spPr>
          <a:xfrm>
            <a:off x="918210" y="4340232"/>
            <a:ext cx="5251584" cy="647259"/>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2. Identificar las barreras personales, relacionales e institucionales para acceder al trabajo remunerado.</a:t>
            </a:r>
          </a:p>
        </p:txBody>
      </p:sp>
      <p:sp>
        <p:nvSpPr>
          <p:cNvPr id="7" name="Google Shape;93;p20">
            <a:extLst>
              <a:ext uri="{FF2B5EF4-FFF2-40B4-BE49-F238E27FC236}">
                <a16:creationId xmlns:a16="http://schemas.microsoft.com/office/drawing/2014/main" id="{DE484577-4A84-C0A1-64AF-AD20977371B2}"/>
              </a:ext>
            </a:extLst>
          </p:cNvPr>
          <p:cNvSpPr/>
          <p:nvPr/>
        </p:nvSpPr>
        <p:spPr>
          <a:xfrm>
            <a:off x="918210" y="5319797"/>
            <a:ext cx="5251584" cy="583651"/>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 name="Google Shape;95;p20">
            <a:extLst>
              <a:ext uri="{FF2B5EF4-FFF2-40B4-BE49-F238E27FC236}">
                <a16:creationId xmlns:a16="http://schemas.microsoft.com/office/drawing/2014/main" id="{5C378213-2C9D-7614-6A9A-4DFAEECB7A75}"/>
              </a:ext>
            </a:extLst>
          </p:cNvPr>
          <p:cNvSpPr txBox="1"/>
          <p:nvPr/>
        </p:nvSpPr>
        <p:spPr>
          <a:xfrm>
            <a:off x="918210" y="5243294"/>
            <a:ext cx="5251584" cy="660154"/>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3. Reconocer nudos críticos y requerimientos de inserción según el perfil de cuidado.</a:t>
            </a:r>
          </a:p>
        </p:txBody>
      </p:sp>
      <p:sp>
        <p:nvSpPr>
          <p:cNvPr id="15" name="Google Shape;95;p20">
            <a:extLst>
              <a:ext uri="{FF2B5EF4-FFF2-40B4-BE49-F238E27FC236}">
                <a16:creationId xmlns:a16="http://schemas.microsoft.com/office/drawing/2014/main" id="{1EE5A0CB-844D-A201-B29D-A90737544144}"/>
              </a:ext>
            </a:extLst>
          </p:cNvPr>
          <p:cNvSpPr txBox="1"/>
          <p:nvPr/>
        </p:nvSpPr>
        <p:spPr>
          <a:xfrm>
            <a:off x="918210" y="3038224"/>
            <a:ext cx="6450330" cy="400276"/>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Objetivos específicos</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16" name="Google Shape;95;p20">
            <a:extLst>
              <a:ext uri="{FF2B5EF4-FFF2-40B4-BE49-F238E27FC236}">
                <a16:creationId xmlns:a16="http://schemas.microsoft.com/office/drawing/2014/main" id="{D3C92F80-B44F-97F6-4515-4E52E3BD7DC9}"/>
              </a:ext>
            </a:extLst>
          </p:cNvPr>
          <p:cNvSpPr txBox="1"/>
          <p:nvPr/>
        </p:nvSpPr>
        <p:spPr>
          <a:xfrm>
            <a:off x="6417444" y="3032760"/>
            <a:ext cx="4825866" cy="997312"/>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Diseño cualitativo a través de </a:t>
            </a:r>
            <a:r>
              <a:rPr lang="es-MX" sz="1300" b="1" dirty="0">
                <a:solidFill>
                  <a:schemeClr val="lt1"/>
                </a:solidFill>
                <a:latin typeface="Nunito Sans"/>
                <a:ea typeface="Nunito Sans"/>
                <a:cs typeface="Nunito Sans"/>
                <a:sym typeface="Nunito Sans"/>
              </a:rPr>
              <a:t>grupos focales</a:t>
            </a:r>
            <a:r>
              <a:rPr lang="es-MX" sz="1300" dirty="0">
                <a:solidFill>
                  <a:schemeClr val="lt1"/>
                </a:solidFill>
                <a:latin typeface="Nunito Sans"/>
                <a:ea typeface="Nunito Sans"/>
                <a:cs typeface="Nunito Sans"/>
                <a:sym typeface="Nunito Sans"/>
              </a:rPr>
              <a:t>. </a:t>
            </a:r>
          </a:p>
          <a:p>
            <a:pPr lvl="0">
              <a:lnSpc>
                <a:spcPct val="150000"/>
              </a:lnSpc>
            </a:pPr>
            <a:r>
              <a:rPr lang="es-MX" sz="1300" b="1" dirty="0">
                <a:solidFill>
                  <a:schemeClr val="lt1"/>
                </a:solidFill>
                <a:latin typeface="Nunito Sans"/>
                <a:ea typeface="Nunito Sans"/>
                <a:cs typeface="Nunito Sans"/>
                <a:sym typeface="Nunito Sans"/>
              </a:rPr>
              <a:t>Muestra estructural</a:t>
            </a:r>
            <a:r>
              <a:rPr lang="es-MX" sz="1300" dirty="0">
                <a:solidFill>
                  <a:schemeClr val="lt1"/>
                </a:solidFill>
                <a:latin typeface="Nunito Sans"/>
                <a:ea typeface="Nunito Sans"/>
                <a:cs typeface="Nunito Sans"/>
                <a:sym typeface="Nunito Sans"/>
              </a:rPr>
              <a:t>: tipo de Cuidado, intensidad y ciclo de vida de las cuidadoras.</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22" name="Rectángulo 21">
            <a:extLst>
              <a:ext uri="{FF2B5EF4-FFF2-40B4-BE49-F238E27FC236}">
                <a16:creationId xmlns:a16="http://schemas.microsoft.com/office/drawing/2014/main" id="{F9A30D39-8F78-3CBB-3531-04C5EC9C5779}"/>
              </a:ext>
            </a:extLst>
          </p:cNvPr>
          <p:cNvSpPr/>
          <p:nvPr/>
        </p:nvSpPr>
        <p:spPr>
          <a:xfrm>
            <a:off x="6465521" y="4083765"/>
            <a:ext cx="4633009" cy="18026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Google Shape;93;p20">
            <a:extLst>
              <a:ext uri="{FF2B5EF4-FFF2-40B4-BE49-F238E27FC236}">
                <a16:creationId xmlns:a16="http://schemas.microsoft.com/office/drawing/2014/main" id="{B09AA27B-36FA-D937-3354-BC9E86091CCE}"/>
              </a:ext>
            </a:extLst>
          </p:cNvPr>
          <p:cNvSpPr/>
          <p:nvPr/>
        </p:nvSpPr>
        <p:spPr>
          <a:xfrm>
            <a:off x="6452737" y="4544915"/>
            <a:ext cx="4681086" cy="647259"/>
          </a:xfrm>
          <a:prstGeom prst="rect">
            <a:avLst/>
          </a:prstGeom>
          <a:solidFill>
            <a:srgbClr val="4A6EA0">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Google Shape;95;p20">
            <a:extLst>
              <a:ext uri="{FF2B5EF4-FFF2-40B4-BE49-F238E27FC236}">
                <a16:creationId xmlns:a16="http://schemas.microsoft.com/office/drawing/2014/main" id="{26BADDF6-10C6-1E36-DE5F-4301FCD2BC95}"/>
              </a:ext>
            </a:extLst>
          </p:cNvPr>
          <p:cNvSpPr txBox="1"/>
          <p:nvPr/>
        </p:nvSpPr>
        <p:spPr>
          <a:xfrm>
            <a:off x="6452737" y="4022054"/>
            <a:ext cx="4645793" cy="1864396"/>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tx1"/>
                </a:solidFill>
                <a:latin typeface="Nunito Sans"/>
                <a:ea typeface="Nunito Sans"/>
                <a:cs typeface="Nunito Sans"/>
                <a:sym typeface="Nunito Sans"/>
              </a:rPr>
              <a:t>Este estudio se alinea con el Sistema Comunal de Cuidados</a:t>
            </a:r>
          </a:p>
          <a:p>
            <a:pPr lvl="0">
              <a:lnSpc>
                <a:spcPct val="150000"/>
              </a:lnSpc>
            </a:pPr>
            <a:r>
              <a:rPr lang="es-MX" sz="4000" b="1" dirty="0">
                <a:solidFill>
                  <a:schemeClr val="tx1"/>
                </a:solidFill>
                <a:latin typeface="Nunito Sans"/>
                <a:ea typeface="Nunito Sans"/>
                <a:cs typeface="Nunito Sans"/>
                <a:sym typeface="Nunito Sans"/>
              </a:rPr>
              <a:t>“Renca te Cuida”</a:t>
            </a:r>
          </a:p>
          <a:p>
            <a:pPr lvl="0">
              <a:lnSpc>
                <a:spcPct val="150000"/>
              </a:lnSpc>
            </a:pPr>
            <a:r>
              <a:rPr lang="es-MX" sz="1300" dirty="0">
                <a:solidFill>
                  <a:schemeClr val="tx1"/>
                </a:solidFill>
                <a:latin typeface="Nunito Sans"/>
                <a:ea typeface="Nunito Sans"/>
                <a:cs typeface="Nunito Sans"/>
                <a:sym typeface="Nunito Sans"/>
              </a:rPr>
              <a:t>y busca aportar insumos concretos para el diseño de estrategias pertinentes a la realidad local. </a:t>
            </a:r>
          </a:p>
        </p:txBody>
      </p:sp>
    </p:spTree>
    <p:extLst>
      <p:ext uri="{BB962C8B-B14F-4D97-AF65-F5344CB8AC3E}">
        <p14:creationId xmlns:p14="http://schemas.microsoft.com/office/powerpoint/2010/main" val="155159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76602E8D-9074-4092-05C0-E63585C760C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E8E595EE-0325-5565-52F6-B1A7A032FBD2}"/>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17F5E4D6-A9B5-34F7-26CA-47B1935047D3}"/>
              </a:ext>
            </a:extLst>
          </p:cNvPr>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6" name="Google Shape;96;p20">
            <a:extLst>
              <a:ext uri="{FF2B5EF4-FFF2-40B4-BE49-F238E27FC236}">
                <a16:creationId xmlns:a16="http://schemas.microsoft.com/office/drawing/2014/main" id="{131D89D5-C728-7AA0-3876-33F55C9860F8}"/>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D" sz="2800" b="1" dirty="0" err="1">
                <a:solidFill>
                  <a:schemeClr val="lt1"/>
                </a:solidFill>
                <a:latin typeface="Montserrat ExtraBold"/>
                <a:ea typeface="Montserrat ExtraBold"/>
                <a:cs typeface="Montserrat ExtraBold"/>
                <a:sym typeface="Montserrat ExtraBold"/>
              </a:rPr>
              <a:t>Perfiles</a:t>
            </a:r>
            <a:r>
              <a:rPr lang="en-ID" sz="2800" b="1" dirty="0">
                <a:solidFill>
                  <a:schemeClr val="lt1"/>
                </a:solidFill>
                <a:latin typeface="Montserrat ExtraBold"/>
                <a:ea typeface="Montserrat ExtraBold"/>
                <a:cs typeface="Montserrat ExtraBold"/>
                <a:sym typeface="Montserrat ExtraBold"/>
              </a:rPr>
              <a:t> de las </a:t>
            </a:r>
            <a:r>
              <a:rPr lang="en-ID" sz="2800" b="1" dirty="0" err="1">
                <a:solidFill>
                  <a:schemeClr val="lt1"/>
                </a:solidFill>
                <a:latin typeface="Montserrat ExtraBold"/>
                <a:ea typeface="Montserrat ExtraBold"/>
                <a:cs typeface="Montserrat ExtraBold"/>
                <a:sym typeface="Montserrat ExtraBold"/>
              </a:rPr>
              <a:t>cuidadoras</a:t>
            </a:r>
            <a:r>
              <a:rPr lang="en-ID" sz="2800" b="1" dirty="0">
                <a:solidFill>
                  <a:schemeClr val="lt1"/>
                </a:solidFill>
                <a:latin typeface="Montserrat ExtraBold"/>
                <a:ea typeface="Montserrat ExtraBold"/>
                <a:cs typeface="Montserrat ExtraBold"/>
                <a:sym typeface="Montserrat ExtraBold"/>
              </a:rPr>
              <a:t> </a:t>
            </a:r>
            <a:r>
              <a:rPr lang="en-ID" sz="2800" b="1" dirty="0" err="1">
                <a:solidFill>
                  <a:schemeClr val="lt1"/>
                </a:solidFill>
                <a:latin typeface="Montserrat ExtraBold"/>
                <a:ea typeface="Montserrat ExtraBold"/>
                <a:cs typeface="Montserrat ExtraBold"/>
                <a:sym typeface="Montserrat ExtraBold"/>
              </a:rPr>
              <a:t>participantes</a:t>
            </a:r>
            <a:endParaRPr dirty="0"/>
          </a:p>
        </p:txBody>
      </p:sp>
      <p:pic>
        <p:nvPicPr>
          <p:cNvPr id="9" name="Imagen 8">
            <a:extLst>
              <a:ext uri="{FF2B5EF4-FFF2-40B4-BE49-F238E27FC236}">
                <a16:creationId xmlns:a16="http://schemas.microsoft.com/office/drawing/2014/main" id="{768308C8-7595-52B2-A9AF-6C0754545159}"/>
              </a:ext>
            </a:extLst>
          </p:cNvPr>
          <p:cNvPicPr>
            <a:picLocks noChangeAspect="1"/>
          </p:cNvPicPr>
          <p:nvPr/>
        </p:nvPicPr>
        <p:blipFill>
          <a:blip r:embed="rId3"/>
          <a:stretch>
            <a:fillRect/>
          </a:stretch>
        </p:blipFill>
        <p:spPr>
          <a:xfrm>
            <a:off x="11584792" y="204670"/>
            <a:ext cx="355671" cy="720000"/>
          </a:xfrm>
          <a:prstGeom prst="rect">
            <a:avLst/>
          </a:prstGeom>
        </p:spPr>
      </p:pic>
      <p:sp>
        <p:nvSpPr>
          <p:cNvPr id="93" name="Google Shape;93;p20">
            <a:extLst>
              <a:ext uri="{FF2B5EF4-FFF2-40B4-BE49-F238E27FC236}">
                <a16:creationId xmlns:a16="http://schemas.microsoft.com/office/drawing/2014/main" id="{4A6A9CB4-3232-A380-CFD0-630415028897}"/>
              </a:ext>
            </a:extLst>
          </p:cNvPr>
          <p:cNvSpPr/>
          <p:nvPr/>
        </p:nvSpPr>
        <p:spPr>
          <a:xfrm>
            <a:off x="4184783" y="2304655"/>
            <a:ext cx="3339683" cy="113228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 name="Google Shape;93;p20">
            <a:extLst>
              <a:ext uri="{FF2B5EF4-FFF2-40B4-BE49-F238E27FC236}">
                <a16:creationId xmlns:a16="http://schemas.microsoft.com/office/drawing/2014/main" id="{969FABE3-EE63-9E03-601E-154F5FC6B2D1}"/>
              </a:ext>
            </a:extLst>
          </p:cNvPr>
          <p:cNvSpPr/>
          <p:nvPr/>
        </p:nvSpPr>
        <p:spPr>
          <a:xfrm>
            <a:off x="4177163" y="3587957"/>
            <a:ext cx="3339683" cy="1132288"/>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Google Shape;93;p20">
            <a:extLst>
              <a:ext uri="{FF2B5EF4-FFF2-40B4-BE49-F238E27FC236}">
                <a16:creationId xmlns:a16="http://schemas.microsoft.com/office/drawing/2014/main" id="{B52844D8-22BD-C5D7-D6DA-01D2D1DFDCC5}"/>
              </a:ext>
            </a:extLst>
          </p:cNvPr>
          <p:cNvSpPr/>
          <p:nvPr/>
        </p:nvSpPr>
        <p:spPr>
          <a:xfrm>
            <a:off x="4184783" y="4916210"/>
            <a:ext cx="3339683" cy="1132287"/>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Google Shape;95;p20">
            <a:extLst>
              <a:ext uri="{FF2B5EF4-FFF2-40B4-BE49-F238E27FC236}">
                <a16:creationId xmlns:a16="http://schemas.microsoft.com/office/drawing/2014/main" id="{CC7769A8-D978-41DE-3613-E5ACCB538ECC}"/>
              </a:ext>
            </a:extLst>
          </p:cNvPr>
          <p:cNvSpPr txBox="1"/>
          <p:nvPr/>
        </p:nvSpPr>
        <p:spPr>
          <a:xfrm>
            <a:off x="4223736" y="2510889"/>
            <a:ext cx="3300730" cy="691006"/>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01</a:t>
            </a:r>
            <a:r>
              <a:rPr lang="es-MX" sz="1300" dirty="0">
                <a:solidFill>
                  <a:schemeClr val="lt1"/>
                </a:solidFill>
                <a:latin typeface="Nunito Sans"/>
                <a:ea typeface="Nunito Sans"/>
                <a:cs typeface="Nunito Sans"/>
                <a:sym typeface="Nunito Sans"/>
              </a:rPr>
              <a:t> </a:t>
            </a:r>
            <a:r>
              <a:rPr lang="es-MX" sz="1300" b="1" dirty="0">
                <a:solidFill>
                  <a:schemeClr val="lt1"/>
                </a:solidFill>
                <a:latin typeface="Nunito Sans"/>
                <a:ea typeface="Nunito Sans"/>
                <a:cs typeface="Nunito Sans"/>
                <a:sym typeface="Nunito Sans"/>
              </a:rPr>
              <a:t>Jóvenes cuidadoras </a:t>
            </a:r>
          </a:p>
          <a:p>
            <a:pPr lvl="0">
              <a:lnSpc>
                <a:spcPct val="150000"/>
              </a:lnSpc>
            </a:pPr>
            <a:r>
              <a:rPr lang="es-MX" sz="1300" dirty="0">
                <a:solidFill>
                  <a:schemeClr val="lt1"/>
                </a:solidFill>
                <a:latin typeface="Nunito Sans"/>
                <a:ea typeface="Nunito Sans"/>
                <a:cs typeface="Nunito Sans"/>
                <a:sym typeface="Nunito Sans"/>
              </a:rPr>
              <a:t>de niños y niñas en primera infancia </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22" name="Rectángulo 21">
            <a:extLst>
              <a:ext uri="{FF2B5EF4-FFF2-40B4-BE49-F238E27FC236}">
                <a16:creationId xmlns:a16="http://schemas.microsoft.com/office/drawing/2014/main" id="{3BC31C4D-7B45-33E6-A333-BFCFAE3F93FD}"/>
              </a:ext>
            </a:extLst>
          </p:cNvPr>
          <p:cNvSpPr/>
          <p:nvPr/>
        </p:nvSpPr>
        <p:spPr>
          <a:xfrm>
            <a:off x="1046297" y="2412290"/>
            <a:ext cx="2611303" cy="36166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Google Shape;95;p20">
            <a:extLst>
              <a:ext uri="{FF2B5EF4-FFF2-40B4-BE49-F238E27FC236}">
                <a16:creationId xmlns:a16="http://schemas.microsoft.com/office/drawing/2014/main" id="{1A831876-5C1E-C54A-6ECE-75B368003C5C}"/>
              </a:ext>
            </a:extLst>
          </p:cNvPr>
          <p:cNvSpPr txBox="1"/>
          <p:nvPr/>
        </p:nvSpPr>
        <p:spPr>
          <a:xfrm>
            <a:off x="1184760" y="2462787"/>
            <a:ext cx="2472840" cy="3444858"/>
          </a:xfrm>
          <a:prstGeom prst="rect">
            <a:avLst/>
          </a:prstGeom>
          <a:noFill/>
          <a:ln>
            <a:noFill/>
          </a:ln>
        </p:spPr>
        <p:txBody>
          <a:bodyPr spcFirstLastPara="1" wrap="square" lIns="91425" tIns="45700" rIns="91425" bIns="45700" anchor="t" anchorCtr="0">
            <a:noAutofit/>
          </a:bodyPr>
          <a:lstStyle/>
          <a:p>
            <a:pPr lvl="0">
              <a:lnSpc>
                <a:spcPct val="150000"/>
              </a:lnSpc>
            </a:pPr>
            <a:r>
              <a:rPr lang="es-MX" sz="4000" b="1" dirty="0">
                <a:solidFill>
                  <a:schemeClr val="tx1"/>
                </a:solidFill>
                <a:latin typeface="Nunito Sans"/>
                <a:ea typeface="Nunito Sans"/>
                <a:cs typeface="Nunito Sans"/>
                <a:sym typeface="Nunito Sans"/>
              </a:rPr>
              <a:t>36 </a:t>
            </a:r>
          </a:p>
          <a:p>
            <a:pPr lvl="0">
              <a:lnSpc>
                <a:spcPct val="150000"/>
              </a:lnSpc>
            </a:pPr>
            <a:r>
              <a:rPr lang="es-MX" sz="1300" b="1" dirty="0">
                <a:solidFill>
                  <a:schemeClr val="tx1"/>
                </a:solidFill>
                <a:latin typeface="Nunito Sans"/>
                <a:ea typeface="Nunito Sans"/>
                <a:cs typeface="Nunito Sans"/>
                <a:sym typeface="Nunito Sans"/>
              </a:rPr>
              <a:t>mujeres participantes</a:t>
            </a:r>
            <a:endParaRPr lang="es-MX" sz="4000" b="1" dirty="0">
              <a:solidFill>
                <a:schemeClr val="tx1"/>
              </a:solidFill>
              <a:latin typeface="Nunito Sans"/>
              <a:ea typeface="Nunito Sans"/>
              <a:cs typeface="Nunito Sans"/>
              <a:sym typeface="Nunito Sans"/>
            </a:endParaRPr>
          </a:p>
          <a:p>
            <a:pPr lvl="0">
              <a:lnSpc>
                <a:spcPct val="150000"/>
              </a:lnSpc>
            </a:pPr>
            <a:endParaRPr lang="es-MX" sz="1300" dirty="0">
              <a:solidFill>
                <a:schemeClr val="tx1"/>
              </a:solidFill>
              <a:latin typeface="Nunito Sans"/>
              <a:ea typeface="Nunito Sans"/>
              <a:cs typeface="Nunito Sans"/>
              <a:sym typeface="Nunito Sans"/>
            </a:endParaRPr>
          </a:p>
          <a:p>
            <a:pPr lvl="0">
              <a:lnSpc>
                <a:spcPct val="150000"/>
              </a:lnSpc>
            </a:pPr>
            <a:r>
              <a:rPr lang="es-MX" sz="2000" dirty="0">
                <a:solidFill>
                  <a:schemeClr val="tx1"/>
                </a:solidFill>
                <a:latin typeface="Nunito Sans"/>
                <a:ea typeface="Nunito Sans"/>
                <a:cs typeface="Nunito Sans"/>
                <a:sym typeface="Nunito Sans"/>
              </a:rPr>
              <a:t>21- 83 </a:t>
            </a:r>
          </a:p>
          <a:p>
            <a:pPr lvl="0">
              <a:lnSpc>
                <a:spcPct val="150000"/>
              </a:lnSpc>
            </a:pPr>
            <a:r>
              <a:rPr lang="es-MX" sz="1300" dirty="0">
                <a:solidFill>
                  <a:schemeClr val="tx1"/>
                </a:solidFill>
                <a:latin typeface="Nunito Sans"/>
                <a:ea typeface="Nunito Sans"/>
                <a:cs typeface="Nunito Sans"/>
                <a:sym typeface="Nunito Sans"/>
              </a:rPr>
              <a:t>Años – rango etario</a:t>
            </a:r>
          </a:p>
          <a:p>
            <a:pPr lvl="0">
              <a:lnSpc>
                <a:spcPct val="150000"/>
              </a:lnSpc>
            </a:pPr>
            <a:endParaRPr lang="es-MX" sz="1300" dirty="0">
              <a:solidFill>
                <a:schemeClr val="tx1"/>
              </a:solidFill>
              <a:latin typeface="Nunito Sans"/>
              <a:ea typeface="Nunito Sans"/>
              <a:cs typeface="Nunito Sans"/>
              <a:sym typeface="Nunito Sans"/>
            </a:endParaRPr>
          </a:p>
          <a:p>
            <a:pPr lvl="0">
              <a:lnSpc>
                <a:spcPct val="150000"/>
              </a:lnSpc>
            </a:pPr>
            <a:r>
              <a:rPr lang="es-MX" sz="2000" dirty="0">
                <a:solidFill>
                  <a:schemeClr val="tx1"/>
                </a:solidFill>
                <a:latin typeface="Nunito Sans"/>
                <a:ea typeface="Nunito Sans"/>
                <a:cs typeface="Nunito Sans"/>
                <a:sym typeface="Nunito Sans"/>
              </a:rPr>
              <a:t>~ 35 años </a:t>
            </a:r>
          </a:p>
          <a:p>
            <a:pPr lvl="0">
              <a:lnSpc>
                <a:spcPct val="150000"/>
              </a:lnSpc>
            </a:pPr>
            <a:r>
              <a:rPr lang="es-MX" sz="1300" dirty="0">
                <a:solidFill>
                  <a:schemeClr val="tx1"/>
                </a:solidFill>
                <a:latin typeface="Nunito Sans"/>
                <a:ea typeface="Nunito Sans"/>
                <a:cs typeface="Nunito Sans"/>
                <a:sym typeface="Nunito Sans"/>
              </a:rPr>
              <a:t>Edad promedio</a:t>
            </a:r>
          </a:p>
        </p:txBody>
      </p:sp>
      <p:sp>
        <p:nvSpPr>
          <p:cNvPr id="23" name="Google Shape;93;p20">
            <a:extLst>
              <a:ext uri="{FF2B5EF4-FFF2-40B4-BE49-F238E27FC236}">
                <a16:creationId xmlns:a16="http://schemas.microsoft.com/office/drawing/2014/main" id="{41FB7E8E-AFEA-47C8-1181-CFDB115C1453}"/>
              </a:ext>
            </a:extLst>
          </p:cNvPr>
          <p:cNvSpPr/>
          <p:nvPr/>
        </p:nvSpPr>
        <p:spPr>
          <a:xfrm>
            <a:off x="998220" y="2684787"/>
            <a:ext cx="2670493" cy="1132289"/>
          </a:xfrm>
          <a:prstGeom prst="rect">
            <a:avLst/>
          </a:prstGeom>
          <a:solidFill>
            <a:srgbClr val="4A6EA0">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 name="Google Shape;93;p20">
            <a:extLst>
              <a:ext uri="{FF2B5EF4-FFF2-40B4-BE49-F238E27FC236}">
                <a16:creationId xmlns:a16="http://schemas.microsoft.com/office/drawing/2014/main" id="{74B7C47E-3C81-CC57-85BF-56DE66246B80}"/>
              </a:ext>
            </a:extLst>
          </p:cNvPr>
          <p:cNvSpPr/>
          <p:nvPr/>
        </p:nvSpPr>
        <p:spPr>
          <a:xfrm>
            <a:off x="1031875" y="2006766"/>
            <a:ext cx="2636838" cy="391334"/>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 name="Google Shape;95;p20">
            <a:extLst>
              <a:ext uri="{FF2B5EF4-FFF2-40B4-BE49-F238E27FC236}">
                <a16:creationId xmlns:a16="http://schemas.microsoft.com/office/drawing/2014/main" id="{10410827-2AC6-1EF1-97C3-80F955759C97}"/>
              </a:ext>
            </a:extLst>
          </p:cNvPr>
          <p:cNvSpPr txBox="1"/>
          <p:nvPr/>
        </p:nvSpPr>
        <p:spPr>
          <a:xfrm>
            <a:off x="1109696" y="1982240"/>
            <a:ext cx="2355400" cy="387437"/>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La muestra en cifras</a:t>
            </a:r>
          </a:p>
        </p:txBody>
      </p:sp>
      <p:sp>
        <p:nvSpPr>
          <p:cNvPr id="12" name="Google Shape;95;p20">
            <a:extLst>
              <a:ext uri="{FF2B5EF4-FFF2-40B4-BE49-F238E27FC236}">
                <a16:creationId xmlns:a16="http://schemas.microsoft.com/office/drawing/2014/main" id="{4C379B88-7DED-5BC8-7A0D-0B3A0EC11A1A}"/>
              </a:ext>
            </a:extLst>
          </p:cNvPr>
          <p:cNvSpPr txBox="1"/>
          <p:nvPr/>
        </p:nvSpPr>
        <p:spPr>
          <a:xfrm>
            <a:off x="4177164" y="1897841"/>
            <a:ext cx="10309860" cy="387438"/>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Seis perfiles de cuidados</a:t>
            </a:r>
            <a:endParaRPr lang="es-MX" sz="1300" dirty="0">
              <a:solidFill>
                <a:schemeClr val="lt1"/>
              </a:solidFill>
              <a:latin typeface="Nunito Sans"/>
              <a:ea typeface="Nunito Sans"/>
              <a:cs typeface="Nunito Sans"/>
              <a:sym typeface="Nunito Sans"/>
            </a:endParaRPr>
          </a:p>
          <a:p>
            <a:pPr lvl="0">
              <a:lnSpc>
                <a:spcPct val="150000"/>
              </a:lnSpc>
            </a:pPr>
            <a:endParaRPr lang="es-MX" sz="1300" dirty="0">
              <a:solidFill>
                <a:schemeClr val="lt1"/>
              </a:solidFill>
              <a:latin typeface="Nunito Sans"/>
              <a:ea typeface="Nunito Sans"/>
              <a:cs typeface="Nunito Sans"/>
              <a:sym typeface="Nunito Sans"/>
            </a:endParaRPr>
          </a:p>
        </p:txBody>
      </p:sp>
      <p:sp>
        <p:nvSpPr>
          <p:cNvPr id="13" name="Google Shape;93;p20">
            <a:extLst>
              <a:ext uri="{FF2B5EF4-FFF2-40B4-BE49-F238E27FC236}">
                <a16:creationId xmlns:a16="http://schemas.microsoft.com/office/drawing/2014/main" id="{90D00E7B-8D1D-1AA7-B131-1974498E38D0}"/>
              </a:ext>
            </a:extLst>
          </p:cNvPr>
          <p:cNvSpPr/>
          <p:nvPr/>
        </p:nvSpPr>
        <p:spPr>
          <a:xfrm>
            <a:off x="7742621" y="2298436"/>
            <a:ext cx="3339683" cy="1138508"/>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 name="Google Shape;93;p20">
            <a:extLst>
              <a:ext uri="{FF2B5EF4-FFF2-40B4-BE49-F238E27FC236}">
                <a16:creationId xmlns:a16="http://schemas.microsoft.com/office/drawing/2014/main" id="{A90B7270-5D82-CE9B-25F6-FAD14E1529D4}"/>
              </a:ext>
            </a:extLst>
          </p:cNvPr>
          <p:cNvSpPr/>
          <p:nvPr/>
        </p:nvSpPr>
        <p:spPr>
          <a:xfrm>
            <a:off x="7728083" y="3602827"/>
            <a:ext cx="3339682" cy="1117417"/>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 name="Google Shape;93;p20">
            <a:extLst>
              <a:ext uri="{FF2B5EF4-FFF2-40B4-BE49-F238E27FC236}">
                <a16:creationId xmlns:a16="http://schemas.microsoft.com/office/drawing/2014/main" id="{2543CDD4-E7E2-AD14-D1CA-DD3A9E25325F}"/>
              </a:ext>
            </a:extLst>
          </p:cNvPr>
          <p:cNvSpPr/>
          <p:nvPr/>
        </p:nvSpPr>
        <p:spPr>
          <a:xfrm>
            <a:off x="7742620" y="4896629"/>
            <a:ext cx="3325145" cy="1132286"/>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Google Shape;95;p20">
            <a:extLst>
              <a:ext uri="{FF2B5EF4-FFF2-40B4-BE49-F238E27FC236}">
                <a16:creationId xmlns:a16="http://schemas.microsoft.com/office/drawing/2014/main" id="{020FAB99-E448-1304-7157-90400A7AFBCA}"/>
              </a:ext>
            </a:extLst>
          </p:cNvPr>
          <p:cNvSpPr txBox="1"/>
          <p:nvPr/>
        </p:nvSpPr>
        <p:spPr>
          <a:xfrm>
            <a:off x="7728083" y="2384391"/>
            <a:ext cx="3354221" cy="997312"/>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02 Adultas con hijos/as en edad escolar</a:t>
            </a:r>
          </a:p>
          <a:p>
            <a:pPr lvl="0">
              <a:lnSpc>
                <a:spcPct val="150000"/>
              </a:lnSpc>
            </a:pPr>
            <a:r>
              <a:rPr lang="es-MX" sz="1300" dirty="0">
                <a:solidFill>
                  <a:schemeClr val="lt1"/>
                </a:solidFill>
                <a:latin typeface="Nunito Sans"/>
                <a:ea typeface="Nunito Sans"/>
                <a:cs typeface="Nunito Sans"/>
                <a:sym typeface="Nunito Sans"/>
              </a:rPr>
              <a:t>tensiones entre jornada educativa y laboral</a:t>
            </a:r>
          </a:p>
        </p:txBody>
      </p:sp>
      <p:sp>
        <p:nvSpPr>
          <p:cNvPr id="19" name="Google Shape;95;p20">
            <a:extLst>
              <a:ext uri="{FF2B5EF4-FFF2-40B4-BE49-F238E27FC236}">
                <a16:creationId xmlns:a16="http://schemas.microsoft.com/office/drawing/2014/main" id="{68B98E02-61BC-7370-71C2-16CF130C6008}"/>
              </a:ext>
            </a:extLst>
          </p:cNvPr>
          <p:cNvSpPr txBox="1"/>
          <p:nvPr/>
        </p:nvSpPr>
        <p:spPr>
          <a:xfrm>
            <a:off x="4215680" y="3683849"/>
            <a:ext cx="3285490" cy="997312"/>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03</a:t>
            </a:r>
            <a:r>
              <a:rPr lang="es-MX" sz="1300" dirty="0">
                <a:solidFill>
                  <a:schemeClr val="lt1"/>
                </a:solidFill>
                <a:latin typeface="Nunito Sans"/>
                <a:ea typeface="Nunito Sans"/>
                <a:cs typeface="Nunito Sans"/>
                <a:sym typeface="Nunito Sans"/>
              </a:rPr>
              <a:t> </a:t>
            </a:r>
            <a:r>
              <a:rPr lang="es-MX" sz="1300" b="1" dirty="0">
                <a:solidFill>
                  <a:schemeClr val="lt1"/>
                </a:solidFill>
                <a:latin typeface="Nunito Sans"/>
                <a:ea typeface="Nunito Sans"/>
                <a:cs typeface="Nunito Sans"/>
                <a:sym typeface="Nunito Sans"/>
              </a:rPr>
              <a:t>Cuidadoras de personas mayores o con discapacidad</a:t>
            </a:r>
          </a:p>
          <a:p>
            <a:pPr lvl="0">
              <a:lnSpc>
                <a:spcPct val="150000"/>
              </a:lnSpc>
            </a:pPr>
            <a:r>
              <a:rPr lang="es-MX" sz="1300" dirty="0">
                <a:solidFill>
                  <a:schemeClr val="lt1"/>
                </a:solidFill>
                <a:latin typeface="Nunito Sans"/>
                <a:ea typeface="Nunito Sans"/>
                <a:cs typeface="Nunito Sans"/>
                <a:sym typeface="Nunito Sans"/>
              </a:rPr>
              <a:t>con dependencia moderada</a:t>
            </a:r>
          </a:p>
        </p:txBody>
      </p:sp>
      <p:sp>
        <p:nvSpPr>
          <p:cNvPr id="20" name="Google Shape;95;p20">
            <a:extLst>
              <a:ext uri="{FF2B5EF4-FFF2-40B4-BE49-F238E27FC236}">
                <a16:creationId xmlns:a16="http://schemas.microsoft.com/office/drawing/2014/main" id="{92352324-D4F3-93B6-D79E-FE01D9599C9C}"/>
              </a:ext>
            </a:extLst>
          </p:cNvPr>
          <p:cNvSpPr txBox="1"/>
          <p:nvPr/>
        </p:nvSpPr>
        <p:spPr>
          <a:xfrm>
            <a:off x="4212088" y="4983697"/>
            <a:ext cx="3315269" cy="997312"/>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05 Mujeres con doble carga de cuidado </a:t>
            </a:r>
          </a:p>
          <a:p>
            <a:pPr lvl="0">
              <a:lnSpc>
                <a:spcPct val="150000"/>
              </a:lnSpc>
            </a:pPr>
            <a:r>
              <a:rPr lang="es-MX" sz="1300" dirty="0">
                <a:solidFill>
                  <a:schemeClr val="lt1"/>
                </a:solidFill>
                <a:latin typeface="Nunito Sans"/>
                <a:ea typeface="Nunito Sans"/>
                <a:cs typeface="Nunito Sans"/>
                <a:sym typeface="Nunito Sans"/>
              </a:rPr>
              <a:t>responsables simultáneamente de niños/as y personas dependientes</a:t>
            </a:r>
          </a:p>
        </p:txBody>
      </p:sp>
      <p:sp>
        <p:nvSpPr>
          <p:cNvPr id="24" name="Google Shape;95;p20">
            <a:extLst>
              <a:ext uri="{FF2B5EF4-FFF2-40B4-BE49-F238E27FC236}">
                <a16:creationId xmlns:a16="http://schemas.microsoft.com/office/drawing/2014/main" id="{ED60B147-6EE2-15FD-38CA-F2A8BEA21F11}"/>
              </a:ext>
            </a:extLst>
          </p:cNvPr>
          <p:cNvSpPr txBox="1"/>
          <p:nvPr/>
        </p:nvSpPr>
        <p:spPr>
          <a:xfrm>
            <a:off x="7735350" y="3796014"/>
            <a:ext cx="3339683" cy="66517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04 cuidadoras de alta intensidad</a:t>
            </a:r>
          </a:p>
          <a:p>
            <a:pPr lvl="0">
              <a:lnSpc>
                <a:spcPct val="150000"/>
              </a:lnSpc>
            </a:pPr>
            <a:r>
              <a:rPr lang="es-MX" sz="1300" dirty="0">
                <a:solidFill>
                  <a:schemeClr val="lt1"/>
                </a:solidFill>
                <a:latin typeface="Nunito Sans"/>
                <a:ea typeface="Nunito Sans"/>
                <a:cs typeface="Nunito Sans"/>
                <a:sym typeface="Nunito Sans"/>
              </a:rPr>
              <a:t>dependencia severa o cuidado 24/7</a:t>
            </a:r>
          </a:p>
        </p:txBody>
      </p:sp>
      <p:sp>
        <p:nvSpPr>
          <p:cNvPr id="25" name="Google Shape;95;p20">
            <a:extLst>
              <a:ext uri="{FF2B5EF4-FFF2-40B4-BE49-F238E27FC236}">
                <a16:creationId xmlns:a16="http://schemas.microsoft.com/office/drawing/2014/main" id="{9C9741C6-BDFF-8A89-C99C-02246C877EA6}"/>
              </a:ext>
            </a:extLst>
          </p:cNvPr>
          <p:cNvSpPr txBox="1"/>
          <p:nvPr/>
        </p:nvSpPr>
        <p:spPr>
          <a:xfrm>
            <a:off x="7764101" y="4964996"/>
            <a:ext cx="3300731" cy="997312"/>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06 Mujeres mayores cuidadoras </a:t>
            </a:r>
          </a:p>
          <a:p>
            <a:pPr lvl="0">
              <a:lnSpc>
                <a:spcPct val="150000"/>
              </a:lnSpc>
            </a:pPr>
            <a:r>
              <a:rPr lang="es-MX" sz="1300" dirty="0">
                <a:solidFill>
                  <a:schemeClr val="lt1"/>
                </a:solidFill>
                <a:latin typeface="Nunito Sans"/>
                <a:ea typeface="Nunito Sans"/>
                <a:cs typeface="Nunito Sans"/>
                <a:sym typeface="Nunito Sans"/>
              </a:rPr>
              <a:t>cuidan a sus pares o familiares en envejecimiento</a:t>
            </a:r>
          </a:p>
        </p:txBody>
      </p:sp>
    </p:spTree>
    <p:extLst>
      <p:ext uri="{BB962C8B-B14F-4D97-AF65-F5344CB8AC3E}">
        <p14:creationId xmlns:p14="http://schemas.microsoft.com/office/powerpoint/2010/main" val="3824182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43F30DDE-6DA7-4DBD-47D3-AC54F56DBD12}"/>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FB5AE906-0561-5886-4871-A2936ECADA6E}"/>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E57E149A-4823-5F4B-AFD2-17B52F3DBA68}"/>
              </a:ext>
            </a:extLst>
          </p:cNvPr>
          <p:cNvSpPr>
            <a:spLocks noGrp="1" noRot="1" noMove="1" noResize="1" noEditPoints="1" noAdjustHandles="1" noChangeArrowheads="1" noChangeShapeType="1"/>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6" name="Google Shape;96;p20">
            <a:extLst>
              <a:ext uri="{FF2B5EF4-FFF2-40B4-BE49-F238E27FC236}">
                <a16:creationId xmlns:a16="http://schemas.microsoft.com/office/drawing/2014/main" id="{56304684-2152-F1FC-C56F-78D1F1A7DCAC}"/>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2800" b="1" dirty="0">
                <a:solidFill>
                  <a:schemeClr val="lt1"/>
                </a:solidFill>
                <a:latin typeface="Montserrat ExtraBold"/>
                <a:sym typeface="Montserrat ExtraBold"/>
              </a:rPr>
              <a:t>Cuatro escenarios de cuidado identificados</a:t>
            </a:r>
          </a:p>
        </p:txBody>
      </p:sp>
      <p:pic>
        <p:nvPicPr>
          <p:cNvPr id="9" name="Imagen 8">
            <a:extLst>
              <a:ext uri="{FF2B5EF4-FFF2-40B4-BE49-F238E27FC236}">
                <a16:creationId xmlns:a16="http://schemas.microsoft.com/office/drawing/2014/main" id="{47B97BDD-ABB9-A8DE-EF77-369842959BB4}"/>
              </a:ext>
            </a:extLst>
          </p:cNvPr>
          <p:cNvPicPr>
            <a:picLocks noChangeAspect="1"/>
          </p:cNvPicPr>
          <p:nvPr/>
        </p:nvPicPr>
        <p:blipFill>
          <a:blip r:embed="rId3"/>
          <a:stretch>
            <a:fillRect/>
          </a:stretch>
        </p:blipFill>
        <p:spPr>
          <a:xfrm>
            <a:off x="11584792" y="204670"/>
            <a:ext cx="355671" cy="720000"/>
          </a:xfrm>
          <a:prstGeom prst="rect">
            <a:avLst/>
          </a:prstGeom>
        </p:spPr>
      </p:pic>
      <p:sp>
        <p:nvSpPr>
          <p:cNvPr id="22" name="Rectángulo 21">
            <a:extLst>
              <a:ext uri="{FF2B5EF4-FFF2-40B4-BE49-F238E27FC236}">
                <a16:creationId xmlns:a16="http://schemas.microsoft.com/office/drawing/2014/main" id="{C63577DD-13BC-D6D3-6117-07A7B66D2BED}"/>
              </a:ext>
            </a:extLst>
          </p:cNvPr>
          <p:cNvSpPr/>
          <p:nvPr/>
        </p:nvSpPr>
        <p:spPr>
          <a:xfrm>
            <a:off x="2457877" y="3231996"/>
            <a:ext cx="1693436" cy="2731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Google Shape;95;p20">
            <a:extLst>
              <a:ext uri="{FF2B5EF4-FFF2-40B4-BE49-F238E27FC236}">
                <a16:creationId xmlns:a16="http://schemas.microsoft.com/office/drawing/2014/main" id="{919F3B76-0255-E9F3-48B8-4B22265C1A25}"/>
              </a:ext>
            </a:extLst>
          </p:cNvPr>
          <p:cNvSpPr txBox="1"/>
          <p:nvPr/>
        </p:nvSpPr>
        <p:spPr>
          <a:xfrm>
            <a:off x="2455233" y="3231996"/>
            <a:ext cx="1718394" cy="1930313"/>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tx1"/>
                </a:solidFill>
                <a:latin typeface="Nunito Sans"/>
                <a:ea typeface="Nunito Sans"/>
                <a:cs typeface="Nunito Sans"/>
                <a:sym typeface="Nunito Sans"/>
              </a:rPr>
              <a:t>Niños, niñas y adolescentes</a:t>
            </a:r>
          </a:p>
          <a:p>
            <a:pPr lvl="0" algn="ctr">
              <a:lnSpc>
                <a:spcPct val="150000"/>
              </a:lnSpc>
            </a:pPr>
            <a:endParaRPr lang="es-MX" sz="1000" dirty="0">
              <a:solidFill>
                <a:schemeClr val="tx1"/>
              </a:solidFill>
              <a:latin typeface="Nunito Sans"/>
              <a:ea typeface="Nunito Sans"/>
              <a:cs typeface="Nunito Sans"/>
              <a:sym typeface="Nunito Sans"/>
            </a:endParaRPr>
          </a:p>
          <a:p>
            <a:pPr lvl="0" algn="ctr">
              <a:lnSpc>
                <a:spcPct val="150000"/>
              </a:lnSpc>
            </a:pPr>
            <a:r>
              <a:rPr lang="es-MX" sz="1000" dirty="0">
                <a:solidFill>
                  <a:schemeClr val="tx1"/>
                </a:solidFill>
                <a:latin typeface="Nunito Sans"/>
                <a:ea typeface="Nunito Sans"/>
                <a:cs typeface="Nunito Sans"/>
                <a:sym typeface="Nunito Sans"/>
              </a:rPr>
              <a:t>Rutinas de crianza: alimentación, higiene, acompañamiento escolar y supervisión permanente. Intensivo en primeros años; va liberando tiempo con la escolarización.</a:t>
            </a:r>
          </a:p>
        </p:txBody>
      </p:sp>
      <p:sp>
        <p:nvSpPr>
          <p:cNvPr id="11" name="Google Shape;95;p20">
            <a:extLst>
              <a:ext uri="{FF2B5EF4-FFF2-40B4-BE49-F238E27FC236}">
                <a16:creationId xmlns:a16="http://schemas.microsoft.com/office/drawing/2014/main" id="{0EF9B585-D29F-0AF9-125A-8CED81638EF0}"/>
              </a:ext>
            </a:extLst>
          </p:cNvPr>
          <p:cNvSpPr txBox="1"/>
          <p:nvPr/>
        </p:nvSpPr>
        <p:spPr>
          <a:xfrm>
            <a:off x="3278158" y="2778110"/>
            <a:ext cx="230212" cy="435055"/>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600" b="1" dirty="0">
                <a:solidFill>
                  <a:schemeClr val="lt1"/>
                </a:solidFill>
                <a:latin typeface="Nunito Sans"/>
                <a:ea typeface="Nunito Sans"/>
                <a:cs typeface="Nunito Sans"/>
                <a:sym typeface="Nunito Sans"/>
              </a:rPr>
              <a:t>1</a:t>
            </a:r>
          </a:p>
        </p:txBody>
      </p:sp>
      <p:sp>
        <p:nvSpPr>
          <p:cNvPr id="46" name="Google Shape;93;p20">
            <a:extLst>
              <a:ext uri="{FF2B5EF4-FFF2-40B4-BE49-F238E27FC236}">
                <a16:creationId xmlns:a16="http://schemas.microsoft.com/office/drawing/2014/main" id="{739BFD68-8E11-8DC9-0E61-7351A15272FC}"/>
              </a:ext>
            </a:extLst>
          </p:cNvPr>
          <p:cNvSpPr/>
          <p:nvPr/>
        </p:nvSpPr>
        <p:spPr>
          <a:xfrm>
            <a:off x="2455233" y="2785390"/>
            <a:ext cx="1718395" cy="446606"/>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95;p20">
            <a:extLst>
              <a:ext uri="{FF2B5EF4-FFF2-40B4-BE49-F238E27FC236}">
                <a16:creationId xmlns:a16="http://schemas.microsoft.com/office/drawing/2014/main" id="{BA4DFEB9-DD86-0E58-773D-5248499316C6}"/>
              </a:ext>
            </a:extLst>
          </p:cNvPr>
          <p:cNvSpPr txBox="1"/>
          <p:nvPr/>
        </p:nvSpPr>
        <p:spPr>
          <a:xfrm>
            <a:off x="948690" y="1873642"/>
            <a:ext cx="10309860" cy="733085"/>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Si bien las labores de cuidado comparten la dedicación sostenida a tareas de reproducción cotidiana, las demandas prácticas, emocionales y logísticas difieren.</a:t>
            </a:r>
          </a:p>
        </p:txBody>
      </p:sp>
      <p:sp>
        <p:nvSpPr>
          <p:cNvPr id="19" name="Rectángulo 18">
            <a:extLst>
              <a:ext uri="{FF2B5EF4-FFF2-40B4-BE49-F238E27FC236}">
                <a16:creationId xmlns:a16="http://schemas.microsoft.com/office/drawing/2014/main" id="{2A83B399-0B4A-4F72-C6B8-956CF8D97566}"/>
              </a:ext>
            </a:extLst>
          </p:cNvPr>
          <p:cNvSpPr/>
          <p:nvPr/>
        </p:nvSpPr>
        <p:spPr>
          <a:xfrm>
            <a:off x="4294698" y="3231996"/>
            <a:ext cx="1693436" cy="2731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Google Shape;95;p20">
            <a:extLst>
              <a:ext uri="{FF2B5EF4-FFF2-40B4-BE49-F238E27FC236}">
                <a16:creationId xmlns:a16="http://schemas.microsoft.com/office/drawing/2014/main" id="{B561477E-59F7-BFB2-2BE5-4E9B09E72BB6}"/>
              </a:ext>
            </a:extLst>
          </p:cNvPr>
          <p:cNvSpPr txBox="1"/>
          <p:nvPr/>
        </p:nvSpPr>
        <p:spPr>
          <a:xfrm>
            <a:off x="4292054" y="3231996"/>
            <a:ext cx="1718394" cy="1930313"/>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tx1"/>
                </a:solidFill>
                <a:latin typeface="Nunito Sans"/>
                <a:ea typeface="Nunito Sans"/>
                <a:cs typeface="Nunito Sans"/>
                <a:sym typeface="Nunito Sans"/>
              </a:rPr>
              <a:t>Personas mayores</a:t>
            </a:r>
          </a:p>
          <a:p>
            <a:pPr lvl="0" algn="ctr">
              <a:lnSpc>
                <a:spcPct val="150000"/>
              </a:lnSpc>
            </a:pPr>
            <a:endParaRPr lang="es-MX" sz="1300" dirty="0">
              <a:solidFill>
                <a:schemeClr val="tx1"/>
              </a:solidFill>
              <a:latin typeface="Nunito Sans"/>
              <a:ea typeface="Nunito Sans"/>
              <a:cs typeface="Nunito Sans"/>
              <a:sym typeface="Nunito Sans"/>
            </a:endParaRPr>
          </a:p>
          <a:p>
            <a:pPr lvl="0" algn="ctr">
              <a:lnSpc>
                <a:spcPct val="150000"/>
              </a:lnSpc>
            </a:pPr>
            <a:r>
              <a:rPr lang="es-MX" sz="1000" dirty="0">
                <a:solidFill>
                  <a:schemeClr val="tx1"/>
                </a:solidFill>
                <a:latin typeface="Nunito Sans"/>
                <a:ea typeface="Nunito Sans"/>
                <a:cs typeface="Nunito Sans"/>
                <a:sym typeface="Nunito Sans"/>
              </a:rPr>
              <a:t>Asociado a pérdida progresiva de autonomía, enfermedades crónicas y dependencia funcional. Se intensifica en el tiempo e implica mandatos de reciprocidad filial.</a:t>
            </a:r>
          </a:p>
          <a:p>
            <a:pPr lvl="0" algn="ctr">
              <a:lnSpc>
                <a:spcPct val="150000"/>
              </a:lnSpc>
            </a:pPr>
            <a:endParaRPr lang="es-MX" sz="1300" dirty="0">
              <a:solidFill>
                <a:schemeClr val="tx1"/>
              </a:solidFill>
              <a:latin typeface="Nunito Sans"/>
              <a:ea typeface="Nunito Sans"/>
              <a:cs typeface="Nunito Sans"/>
              <a:sym typeface="Nunito Sans"/>
            </a:endParaRPr>
          </a:p>
        </p:txBody>
      </p:sp>
      <p:sp>
        <p:nvSpPr>
          <p:cNvPr id="24" name="Google Shape;93;p20">
            <a:extLst>
              <a:ext uri="{FF2B5EF4-FFF2-40B4-BE49-F238E27FC236}">
                <a16:creationId xmlns:a16="http://schemas.microsoft.com/office/drawing/2014/main" id="{8E1E73FF-CD41-1470-6E68-7C4FF79ACC14}"/>
              </a:ext>
            </a:extLst>
          </p:cNvPr>
          <p:cNvSpPr/>
          <p:nvPr/>
        </p:nvSpPr>
        <p:spPr>
          <a:xfrm>
            <a:off x="4292054" y="2785390"/>
            <a:ext cx="1718395" cy="446606"/>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 name="Google Shape;95;p20">
            <a:extLst>
              <a:ext uri="{FF2B5EF4-FFF2-40B4-BE49-F238E27FC236}">
                <a16:creationId xmlns:a16="http://schemas.microsoft.com/office/drawing/2014/main" id="{BD9C688E-BA6A-216F-46FB-310EFE91BBF6}"/>
              </a:ext>
            </a:extLst>
          </p:cNvPr>
          <p:cNvSpPr txBox="1"/>
          <p:nvPr/>
        </p:nvSpPr>
        <p:spPr>
          <a:xfrm>
            <a:off x="5114979" y="2778110"/>
            <a:ext cx="230212" cy="435055"/>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600" b="1" dirty="0">
                <a:solidFill>
                  <a:schemeClr val="lt1"/>
                </a:solidFill>
                <a:latin typeface="Nunito Sans"/>
                <a:ea typeface="Nunito Sans"/>
                <a:cs typeface="Nunito Sans"/>
                <a:sym typeface="Nunito Sans"/>
              </a:rPr>
              <a:t>2</a:t>
            </a:r>
          </a:p>
        </p:txBody>
      </p:sp>
      <p:sp>
        <p:nvSpPr>
          <p:cNvPr id="25" name="Rectángulo 24">
            <a:extLst>
              <a:ext uri="{FF2B5EF4-FFF2-40B4-BE49-F238E27FC236}">
                <a16:creationId xmlns:a16="http://schemas.microsoft.com/office/drawing/2014/main" id="{307698CC-65E2-1E2B-D503-9E3A00F7FA85}"/>
              </a:ext>
            </a:extLst>
          </p:cNvPr>
          <p:cNvSpPr/>
          <p:nvPr/>
        </p:nvSpPr>
        <p:spPr>
          <a:xfrm>
            <a:off x="6131518" y="3235170"/>
            <a:ext cx="1693436" cy="2731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Google Shape;95;p20">
            <a:extLst>
              <a:ext uri="{FF2B5EF4-FFF2-40B4-BE49-F238E27FC236}">
                <a16:creationId xmlns:a16="http://schemas.microsoft.com/office/drawing/2014/main" id="{913BC706-1E6C-E390-8318-68786B828891}"/>
              </a:ext>
            </a:extLst>
          </p:cNvPr>
          <p:cNvSpPr txBox="1"/>
          <p:nvPr/>
        </p:nvSpPr>
        <p:spPr>
          <a:xfrm>
            <a:off x="6128874" y="3235170"/>
            <a:ext cx="1718394" cy="1930313"/>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tx1"/>
                </a:solidFill>
                <a:latin typeface="Nunito Sans"/>
                <a:ea typeface="Nunito Sans"/>
                <a:cs typeface="Nunito Sans"/>
                <a:sym typeface="Nunito Sans"/>
              </a:rPr>
              <a:t>Personas con discapacidad o enfermedad crónica</a:t>
            </a:r>
          </a:p>
          <a:p>
            <a:pPr lvl="0" algn="ctr">
              <a:lnSpc>
                <a:spcPct val="150000"/>
              </a:lnSpc>
            </a:pPr>
            <a:endParaRPr lang="es-MX" sz="1000" dirty="0">
              <a:solidFill>
                <a:schemeClr val="tx1"/>
              </a:solidFill>
              <a:latin typeface="Nunito Sans"/>
              <a:ea typeface="Nunito Sans"/>
              <a:cs typeface="Nunito Sans"/>
              <a:sym typeface="Nunito Sans"/>
            </a:endParaRPr>
          </a:p>
          <a:p>
            <a:pPr lvl="0" algn="ctr">
              <a:lnSpc>
                <a:spcPct val="150000"/>
              </a:lnSpc>
            </a:pPr>
            <a:r>
              <a:rPr lang="es-MX" sz="1000" dirty="0">
                <a:solidFill>
                  <a:schemeClr val="tx1"/>
                </a:solidFill>
                <a:latin typeface="Nunito Sans"/>
                <a:ea typeface="Nunito Sans"/>
                <a:cs typeface="Nunito Sans"/>
                <a:sym typeface="Nunito Sans"/>
              </a:rPr>
              <a:t>Supervisión constante, adaptación permanente y conocimientos </a:t>
            </a:r>
            <a:r>
              <a:rPr lang="es-MX" sz="1000" dirty="0" err="1">
                <a:solidFill>
                  <a:schemeClr val="tx1"/>
                </a:solidFill>
                <a:latin typeface="Nunito Sans"/>
                <a:ea typeface="Nunito Sans"/>
                <a:cs typeface="Nunito Sans"/>
                <a:sym typeface="Nunito Sans"/>
              </a:rPr>
              <a:t>cuasi-médicos</a:t>
            </a:r>
            <a:r>
              <a:rPr lang="es-MX" sz="1000" dirty="0">
                <a:solidFill>
                  <a:schemeClr val="tx1"/>
                </a:solidFill>
                <a:latin typeface="Nunito Sans"/>
                <a:ea typeface="Nunito Sans"/>
                <a:cs typeface="Nunito Sans"/>
                <a:sym typeface="Nunito Sans"/>
              </a:rPr>
              <a:t>. Genera desvinculación laboral sostenida de las mujeres.</a:t>
            </a:r>
          </a:p>
          <a:p>
            <a:pPr lvl="0" algn="ctr">
              <a:lnSpc>
                <a:spcPct val="150000"/>
              </a:lnSpc>
            </a:pPr>
            <a:endParaRPr lang="es-MX" sz="1300" dirty="0">
              <a:solidFill>
                <a:schemeClr val="tx1"/>
              </a:solidFill>
              <a:latin typeface="Nunito Sans"/>
              <a:ea typeface="Nunito Sans"/>
              <a:cs typeface="Nunito Sans"/>
              <a:sym typeface="Nunito Sans"/>
            </a:endParaRPr>
          </a:p>
        </p:txBody>
      </p:sp>
      <p:sp>
        <p:nvSpPr>
          <p:cNvPr id="28" name="Google Shape;93;p20">
            <a:extLst>
              <a:ext uri="{FF2B5EF4-FFF2-40B4-BE49-F238E27FC236}">
                <a16:creationId xmlns:a16="http://schemas.microsoft.com/office/drawing/2014/main" id="{D9D5B0A5-9376-2545-F3E2-729C5DEE7317}"/>
              </a:ext>
            </a:extLst>
          </p:cNvPr>
          <p:cNvSpPr/>
          <p:nvPr/>
        </p:nvSpPr>
        <p:spPr>
          <a:xfrm>
            <a:off x="6128874" y="2788564"/>
            <a:ext cx="1718395" cy="446606"/>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Google Shape;95;p20">
            <a:extLst>
              <a:ext uri="{FF2B5EF4-FFF2-40B4-BE49-F238E27FC236}">
                <a16:creationId xmlns:a16="http://schemas.microsoft.com/office/drawing/2014/main" id="{E98B86DB-B375-4285-ED27-A875A84D3621}"/>
              </a:ext>
            </a:extLst>
          </p:cNvPr>
          <p:cNvSpPr txBox="1"/>
          <p:nvPr/>
        </p:nvSpPr>
        <p:spPr>
          <a:xfrm>
            <a:off x="6951799" y="2781284"/>
            <a:ext cx="230212" cy="435055"/>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600" b="1" dirty="0">
                <a:solidFill>
                  <a:schemeClr val="lt1"/>
                </a:solidFill>
                <a:latin typeface="Nunito Sans"/>
                <a:ea typeface="Nunito Sans"/>
                <a:cs typeface="Nunito Sans"/>
                <a:sym typeface="Nunito Sans"/>
              </a:rPr>
              <a:t>3</a:t>
            </a:r>
          </a:p>
        </p:txBody>
      </p:sp>
      <p:sp>
        <p:nvSpPr>
          <p:cNvPr id="33" name="Rectángulo 32">
            <a:extLst>
              <a:ext uri="{FF2B5EF4-FFF2-40B4-BE49-F238E27FC236}">
                <a16:creationId xmlns:a16="http://schemas.microsoft.com/office/drawing/2014/main" id="{6E64E03E-F883-A3D5-F923-5B823DB4AB84}"/>
              </a:ext>
            </a:extLst>
          </p:cNvPr>
          <p:cNvSpPr/>
          <p:nvPr/>
        </p:nvSpPr>
        <p:spPr>
          <a:xfrm>
            <a:off x="7968337" y="3235170"/>
            <a:ext cx="1693436" cy="2731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Google Shape;95;p20">
            <a:extLst>
              <a:ext uri="{FF2B5EF4-FFF2-40B4-BE49-F238E27FC236}">
                <a16:creationId xmlns:a16="http://schemas.microsoft.com/office/drawing/2014/main" id="{EF5A1391-7907-B4F6-207D-15C3BC5629CA}"/>
              </a:ext>
            </a:extLst>
          </p:cNvPr>
          <p:cNvSpPr txBox="1"/>
          <p:nvPr/>
        </p:nvSpPr>
        <p:spPr>
          <a:xfrm>
            <a:off x="7965693" y="3235170"/>
            <a:ext cx="1718394" cy="1930313"/>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tx1"/>
                </a:solidFill>
                <a:latin typeface="Nunito Sans"/>
                <a:ea typeface="Nunito Sans"/>
                <a:cs typeface="Nunito Sans"/>
                <a:sym typeface="Nunito Sans"/>
              </a:rPr>
              <a:t>Cuidado simultáneo </a:t>
            </a:r>
          </a:p>
          <a:p>
            <a:pPr lvl="0" algn="ctr">
              <a:lnSpc>
                <a:spcPct val="150000"/>
              </a:lnSpc>
            </a:pPr>
            <a:endParaRPr lang="es-MX" sz="1000" dirty="0">
              <a:solidFill>
                <a:schemeClr val="tx1"/>
              </a:solidFill>
              <a:latin typeface="Nunito Sans"/>
              <a:ea typeface="Nunito Sans"/>
              <a:cs typeface="Nunito Sans"/>
              <a:sym typeface="Nunito Sans"/>
            </a:endParaRPr>
          </a:p>
          <a:p>
            <a:pPr lvl="0" algn="ctr">
              <a:lnSpc>
                <a:spcPct val="150000"/>
              </a:lnSpc>
            </a:pPr>
            <a:r>
              <a:rPr lang="es-MX" sz="1000" dirty="0">
                <a:solidFill>
                  <a:schemeClr val="tx1"/>
                </a:solidFill>
                <a:latin typeface="Nunito Sans"/>
                <a:ea typeface="Nunito Sans"/>
                <a:cs typeface="Nunito Sans"/>
                <a:sym typeface="Nunito Sans"/>
              </a:rPr>
              <a:t>Superposición de demandas con distintos niveles de dependencia y temporalidades. Escenario más complejo: fragmenta el tiempo en intervalos impredecibles.</a:t>
            </a:r>
          </a:p>
          <a:p>
            <a:pPr lvl="0" algn="ctr">
              <a:lnSpc>
                <a:spcPct val="150000"/>
              </a:lnSpc>
            </a:pPr>
            <a:endParaRPr lang="es-MX" sz="1300" dirty="0">
              <a:solidFill>
                <a:schemeClr val="tx1"/>
              </a:solidFill>
              <a:latin typeface="Nunito Sans"/>
              <a:ea typeface="Nunito Sans"/>
              <a:cs typeface="Nunito Sans"/>
              <a:sym typeface="Nunito Sans"/>
            </a:endParaRPr>
          </a:p>
        </p:txBody>
      </p:sp>
      <p:sp>
        <p:nvSpPr>
          <p:cNvPr id="36" name="Google Shape;93;p20">
            <a:extLst>
              <a:ext uri="{FF2B5EF4-FFF2-40B4-BE49-F238E27FC236}">
                <a16:creationId xmlns:a16="http://schemas.microsoft.com/office/drawing/2014/main" id="{EDF224FA-D008-49D3-CC6F-5C0270156B13}"/>
              </a:ext>
            </a:extLst>
          </p:cNvPr>
          <p:cNvSpPr/>
          <p:nvPr/>
        </p:nvSpPr>
        <p:spPr>
          <a:xfrm>
            <a:off x="7965693" y="2788564"/>
            <a:ext cx="1718395" cy="446606"/>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5" name="Google Shape;95;p20">
            <a:extLst>
              <a:ext uri="{FF2B5EF4-FFF2-40B4-BE49-F238E27FC236}">
                <a16:creationId xmlns:a16="http://schemas.microsoft.com/office/drawing/2014/main" id="{DFE43C97-60C1-A3ED-B371-9D97F26207A0}"/>
              </a:ext>
            </a:extLst>
          </p:cNvPr>
          <p:cNvSpPr txBox="1"/>
          <p:nvPr/>
        </p:nvSpPr>
        <p:spPr>
          <a:xfrm>
            <a:off x="8788618" y="2781284"/>
            <a:ext cx="230212" cy="435055"/>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600" b="1" dirty="0">
                <a:solidFill>
                  <a:schemeClr val="lt1"/>
                </a:solidFill>
                <a:latin typeface="Nunito Sans"/>
                <a:ea typeface="Nunito Sans"/>
                <a:cs typeface="Nunito Sans"/>
                <a:sym typeface="Nunito Sans"/>
              </a:rPr>
              <a:t>4</a:t>
            </a:r>
          </a:p>
        </p:txBody>
      </p:sp>
    </p:spTree>
    <p:extLst>
      <p:ext uri="{BB962C8B-B14F-4D97-AF65-F5344CB8AC3E}">
        <p14:creationId xmlns:p14="http://schemas.microsoft.com/office/powerpoint/2010/main" val="369039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A04CE48C-673A-AD8C-9C3D-512385918BD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7E0FDDC-61E4-AAD2-613C-5208ADFFC269}"/>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DA87F47E-50D9-8DD4-5896-AC3F06F8A0BB}"/>
              </a:ext>
            </a:extLst>
          </p:cNvPr>
          <p:cNvSpPr>
            <a:spLocks noGrp="1" noRot="1" noMove="1" noResize="1" noEditPoints="1" noAdjustHandles="1" noChangeArrowheads="1" noChangeShapeType="1"/>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6" name="Google Shape;96;p20">
            <a:extLst>
              <a:ext uri="{FF2B5EF4-FFF2-40B4-BE49-F238E27FC236}">
                <a16:creationId xmlns:a16="http://schemas.microsoft.com/office/drawing/2014/main" id="{5FF7E573-C424-FC44-1703-A0687B425417}"/>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D" sz="2800" b="1" dirty="0">
                <a:solidFill>
                  <a:schemeClr val="lt1"/>
                </a:solidFill>
                <a:latin typeface="Montserrat ExtraBold"/>
                <a:ea typeface="Montserrat ExtraBold"/>
                <a:cs typeface="Montserrat ExtraBold"/>
                <a:sym typeface="Montserrat ExtraBold"/>
              </a:rPr>
              <a:t>Las voces que </a:t>
            </a:r>
            <a:r>
              <a:rPr lang="en-ID" sz="2800" b="1" dirty="0" err="1">
                <a:solidFill>
                  <a:schemeClr val="lt1"/>
                </a:solidFill>
                <a:latin typeface="Montserrat ExtraBold"/>
                <a:ea typeface="Montserrat ExtraBold"/>
                <a:cs typeface="Montserrat ExtraBold"/>
                <a:sym typeface="Montserrat ExtraBold"/>
              </a:rPr>
              <a:t>sostienen</a:t>
            </a:r>
            <a:r>
              <a:rPr lang="en-ID" sz="2800" b="1" dirty="0">
                <a:solidFill>
                  <a:schemeClr val="lt1"/>
                </a:solidFill>
                <a:latin typeface="Montserrat ExtraBold"/>
                <a:ea typeface="Montserrat ExtraBold"/>
                <a:cs typeface="Montserrat ExtraBold"/>
                <a:sym typeface="Montserrat ExtraBold"/>
              </a:rPr>
              <a:t> la </a:t>
            </a:r>
            <a:r>
              <a:rPr lang="en-ID" sz="2800" b="1" dirty="0" err="1">
                <a:solidFill>
                  <a:schemeClr val="lt1"/>
                </a:solidFill>
                <a:latin typeface="Montserrat ExtraBold"/>
                <a:ea typeface="Montserrat ExtraBold"/>
                <a:cs typeface="Montserrat ExtraBold"/>
                <a:sym typeface="Montserrat ExtraBold"/>
              </a:rPr>
              <a:t>vida</a:t>
            </a:r>
            <a:endParaRPr dirty="0"/>
          </a:p>
        </p:txBody>
      </p:sp>
      <p:pic>
        <p:nvPicPr>
          <p:cNvPr id="9" name="Imagen 8">
            <a:extLst>
              <a:ext uri="{FF2B5EF4-FFF2-40B4-BE49-F238E27FC236}">
                <a16:creationId xmlns:a16="http://schemas.microsoft.com/office/drawing/2014/main" id="{9C6655F6-FEC0-1F4A-D316-E5481C5DA87E}"/>
              </a:ext>
            </a:extLst>
          </p:cNvPr>
          <p:cNvPicPr>
            <a:picLocks noChangeAspect="1"/>
          </p:cNvPicPr>
          <p:nvPr/>
        </p:nvPicPr>
        <p:blipFill>
          <a:blip r:embed="rId3"/>
          <a:stretch>
            <a:fillRect/>
          </a:stretch>
        </p:blipFill>
        <p:spPr>
          <a:xfrm>
            <a:off x="11584792" y="204670"/>
            <a:ext cx="355671" cy="720000"/>
          </a:xfrm>
          <a:prstGeom prst="rect">
            <a:avLst/>
          </a:prstGeom>
        </p:spPr>
      </p:pic>
      <p:sp>
        <p:nvSpPr>
          <p:cNvPr id="4" name="Rectángulo 3">
            <a:extLst>
              <a:ext uri="{FF2B5EF4-FFF2-40B4-BE49-F238E27FC236}">
                <a16:creationId xmlns:a16="http://schemas.microsoft.com/office/drawing/2014/main" id="{709D1A47-48AF-DA73-4382-0CEC2DE78631}"/>
              </a:ext>
            </a:extLst>
          </p:cNvPr>
          <p:cNvSpPr/>
          <p:nvPr/>
        </p:nvSpPr>
        <p:spPr>
          <a:xfrm>
            <a:off x="1027781" y="2079841"/>
            <a:ext cx="9794407" cy="8174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Rectángulo 14">
            <a:extLst>
              <a:ext uri="{FF2B5EF4-FFF2-40B4-BE49-F238E27FC236}">
                <a16:creationId xmlns:a16="http://schemas.microsoft.com/office/drawing/2014/main" id="{0CA6EBF4-927D-AF85-580F-58C90B7078D4}"/>
              </a:ext>
            </a:extLst>
          </p:cNvPr>
          <p:cNvSpPr/>
          <p:nvPr/>
        </p:nvSpPr>
        <p:spPr>
          <a:xfrm>
            <a:off x="1027780" y="3455568"/>
            <a:ext cx="9794407" cy="8174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Rectángulo 25">
            <a:extLst>
              <a:ext uri="{FF2B5EF4-FFF2-40B4-BE49-F238E27FC236}">
                <a16:creationId xmlns:a16="http://schemas.microsoft.com/office/drawing/2014/main" id="{DF20EBD6-0210-1FC9-C1AC-6F09FE88094B}"/>
              </a:ext>
            </a:extLst>
          </p:cNvPr>
          <p:cNvSpPr/>
          <p:nvPr/>
        </p:nvSpPr>
        <p:spPr>
          <a:xfrm>
            <a:off x="1027779" y="4806228"/>
            <a:ext cx="9794407" cy="8174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Google Shape;95;p20">
            <a:extLst>
              <a:ext uri="{FF2B5EF4-FFF2-40B4-BE49-F238E27FC236}">
                <a16:creationId xmlns:a16="http://schemas.microsoft.com/office/drawing/2014/main" id="{FDD2D264-4BEC-B073-5852-E8C20B3E0FA0}"/>
              </a:ext>
            </a:extLst>
          </p:cNvPr>
          <p:cNvSpPr txBox="1"/>
          <p:nvPr/>
        </p:nvSpPr>
        <p:spPr>
          <a:xfrm>
            <a:off x="1027785" y="2070165"/>
            <a:ext cx="9794405" cy="817414"/>
          </a:xfrm>
          <a:prstGeom prst="rect">
            <a:avLst/>
          </a:prstGeom>
          <a:noFill/>
          <a:ln>
            <a:noFill/>
          </a:ln>
        </p:spPr>
        <p:txBody>
          <a:bodyPr spcFirstLastPara="1" wrap="square" lIns="91425" tIns="45700" rIns="91425" bIns="45700" anchor="t" anchorCtr="0">
            <a:noAutofit/>
          </a:bodyPr>
          <a:lstStyle/>
          <a:p>
            <a:pPr lvl="0">
              <a:lnSpc>
                <a:spcPct val="150000"/>
              </a:lnSpc>
            </a:pPr>
            <a:r>
              <a:rPr lang="es-MX" sz="1500" dirty="0">
                <a:solidFill>
                  <a:schemeClr val="tx1"/>
                </a:solidFill>
                <a:latin typeface="Nunito Sans"/>
                <a:ea typeface="Nunito Sans"/>
                <a:cs typeface="Nunito Sans"/>
                <a:sym typeface="Nunito Sans"/>
              </a:rPr>
              <a:t>“Compro para la comida, hago el almuerzo, le doy desayuno… soy un pulpo. Soy prácticamente sola en la casa, porque yo sola hago todo. Soy toda para los hijos, para todos”.</a:t>
            </a:r>
          </a:p>
        </p:txBody>
      </p:sp>
      <p:sp>
        <p:nvSpPr>
          <p:cNvPr id="29" name="Google Shape;95;p20">
            <a:extLst>
              <a:ext uri="{FF2B5EF4-FFF2-40B4-BE49-F238E27FC236}">
                <a16:creationId xmlns:a16="http://schemas.microsoft.com/office/drawing/2014/main" id="{BFAFB68D-25F3-E997-142C-6E8C0B1DBB7F}"/>
              </a:ext>
            </a:extLst>
          </p:cNvPr>
          <p:cNvSpPr txBox="1"/>
          <p:nvPr/>
        </p:nvSpPr>
        <p:spPr>
          <a:xfrm>
            <a:off x="1027784" y="3445893"/>
            <a:ext cx="9794405" cy="817414"/>
          </a:xfrm>
          <a:prstGeom prst="rect">
            <a:avLst/>
          </a:prstGeom>
          <a:noFill/>
          <a:ln>
            <a:noFill/>
          </a:ln>
        </p:spPr>
        <p:txBody>
          <a:bodyPr spcFirstLastPara="1" wrap="square" lIns="91425" tIns="45700" rIns="91425" bIns="45700" anchor="t" anchorCtr="0">
            <a:noAutofit/>
          </a:bodyPr>
          <a:lstStyle/>
          <a:p>
            <a:pPr lvl="0">
              <a:lnSpc>
                <a:spcPct val="150000"/>
              </a:lnSpc>
            </a:pPr>
            <a:r>
              <a:rPr lang="es-MX" sz="1500" dirty="0">
                <a:solidFill>
                  <a:schemeClr val="tx1"/>
                </a:solidFill>
                <a:latin typeface="Nunito Sans"/>
                <a:ea typeface="Nunito Sans"/>
                <a:cs typeface="Nunito Sans"/>
                <a:sym typeface="Nunito Sans"/>
              </a:rPr>
              <a:t>“Siempre piensa en la desconfianza de que le puede pasar algo, no sé, eso es como culpa y miedo… nadie lo va a cuidar como uno lo cuida”.</a:t>
            </a:r>
          </a:p>
        </p:txBody>
      </p:sp>
      <p:sp>
        <p:nvSpPr>
          <p:cNvPr id="30" name="Google Shape;95;p20">
            <a:extLst>
              <a:ext uri="{FF2B5EF4-FFF2-40B4-BE49-F238E27FC236}">
                <a16:creationId xmlns:a16="http://schemas.microsoft.com/office/drawing/2014/main" id="{160A6D6D-8DD9-635C-8650-FAD98B4C1AB9}"/>
              </a:ext>
            </a:extLst>
          </p:cNvPr>
          <p:cNvSpPr txBox="1"/>
          <p:nvPr/>
        </p:nvSpPr>
        <p:spPr>
          <a:xfrm>
            <a:off x="1027788" y="4831296"/>
            <a:ext cx="9794405" cy="817414"/>
          </a:xfrm>
          <a:prstGeom prst="rect">
            <a:avLst/>
          </a:prstGeom>
          <a:noFill/>
          <a:ln>
            <a:noFill/>
          </a:ln>
        </p:spPr>
        <p:txBody>
          <a:bodyPr spcFirstLastPara="1" wrap="square" lIns="91425" tIns="45700" rIns="91425" bIns="45700" anchor="t" anchorCtr="0">
            <a:noAutofit/>
          </a:bodyPr>
          <a:lstStyle/>
          <a:p>
            <a:pPr lvl="0">
              <a:lnSpc>
                <a:spcPct val="150000"/>
              </a:lnSpc>
            </a:pPr>
            <a:r>
              <a:rPr lang="es-MX" sz="1500" dirty="0">
                <a:solidFill>
                  <a:schemeClr val="tx1"/>
                </a:solidFill>
                <a:latin typeface="Nunito Sans"/>
                <a:ea typeface="Nunito Sans"/>
                <a:cs typeface="Nunito Sans"/>
                <a:sym typeface="Nunito Sans"/>
              </a:rPr>
              <a:t>“Yo actualmente estoy absolutamente agotada… siento que tengo un cansancio tan grande que lo único que quisiera es dormir mucho tiempo”.</a:t>
            </a:r>
          </a:p>
        </p:txBody>
      </p:sp>
      <p:sp>
        <p:nvSpPr>
          <p:cNvPr id="31" name="Google Shape;95;p20">
            <a:extLst>
              <a:ext uri="{FF2B5EF4-FFF2-40B4-BE49-F238E27FC236}">
                <a16:creationId xmlns:a16="http://schemas.microsoft.com/office/drawing/2014/main" id="{D355946A-DD34-21F9-62A7-2C4607158981}"/>
              </a:ext>
            </a:extLst>
          </p:cNvPr>
          <p:cNvSpPr txBox="1"/>
          <p:nvPr/>
        </p:nvSpPr>
        <p:spPr>
          <a:xfrm>
            <a:off x="1027784" y="2931159"/>
            <a:ext cx="5333801" cy="293143"/>
          </a:xfrm>
          <a:prstGeom prst="rect">
            <a:avLst/>
          </a:prstGeom>
          <a:noFill/>
          <a:ln>
            <a:noFill/>
          </a:ln>
        </p:spPr>
        <p:txBody>
          <a:bodyPr spcFirstLastPara="1" wrap="square" lIns="91425" tIns="45700" rIns="91425" bIns="45700" anchor="t" anchorCtr="0">
            <a:noAutofit/>
          </a:bodyPr>
          <a:lstStyle/>
          <a:p>
            <a:pPr lvl="0">
              <a:lnSpc>
                <a:spcPct val="150000"/>
              </a:lnSpc>
            </a:pPr>
            <a:r>
              <a:rPr lang="es-MX" sz="1100" dirty="0">
                <a:solidFill>
                  <a:schemeClr val="lt1"/>
                </a:solidFill>
                <a:latin typeface="Nunito Sans"/>
                <a:ea typeface="Nunito Sans"/>
                <a:cs typeface="Nunito Sans"/>
                <a:sym typeface="Nunito Sans"/>
              </a:rPr>
              <a:t>— Participante, Grupo Focal Adultas con hijos en edad escolar </a:t>
            </a:r>
          </a:p>
        </p:txBody>
      </p:sp>
      <p:sp>
        <p:nvSpPr>
          <p:cNvPr id="32" name="Google Shape;95;p20">
            <a:extLst>
              <a:ext uri="{FF2B5EF4-FFF2-40B4-BE49-F238E27FC236}">
                <a16:creationId xmlns:a16="http://schemas.microsoft.com/office/drawing/2014/main" id="{BFFBAE9F-ADD0-D2BB-827A-0F86FBE9BD0E}"/>
              </a:ext>
            </a:extLst>
          </p:cNvPr>
          <p:cNvSpPr txBox="1"/>
          <p:nvPr/>
        </p:nvSpPr>
        <p:spPr>
          <a:xfrm>
            <a:off x="1027781" y="4261960"/>
            <a:ext cx="5989036" cy="304165"/>
          </a:xfrm>
          <a:prstGeom prst="rect">
            <a:avLst/>
          </a:prstGeom>
          <a:noFill/>
          <a:ln>
            <a:noFill/>
          </a:ln>
        </p:spPr>
        <p:txBody>
          <a:bodyPr spcFirstLastPara="1" wrap="square" lIns="91425" tIns="45700" rIns="91425" bIns="45700" anchor="t" anchorCtr="0">
            <a:noAutofit/>
          </a:bodyPr>
          <a:lstStyle/>
          <a:p>
            <a:pPr lvl="0">
              <a:lnSpc>
                <a:spcPct val="150000"/>
              </a:lnSpc>
            </a:pPr>
            <a:r>
              <a:rPr lang="es-MX" sz="1100" dirty="0">
                <a:solidFill>
                  <a:schemeClr val="lt1"/>
                </a:solidFill>
                <a:latin typeface="Nunito Sans"/>
                <a:ea typeface="Nunito Sans"/>
                <a:cs typeface="Nunito Sans"/>
                <a:sym typeface="Nunito Sans"/>
              </a:rPr>
              <a:t>— Participante 1, Grupo Focal Jóvenes cuidadoras de niños y niñas, primera infancia</a:t>
            </a:r>
          </a:p>
        </p:txBody>
      </p:sp>
      <p:sp>
        <p:nvSpPr>
          <p:cNvPr id="33" name="Google Shape;95;p20">
            <a:extLst>
              <a:ext uri="{FF2B5EF4-FFF2-40B4-BE49-F238E27FC236}">
                <a16:creationId xmlns:a16="http://schemas.microsoft.com/office/drawing/2014/main" id="{25BA939D-1361-2DCD-3A23-5F2F4DFF6DA8}"/>
              </a:ext>
            </a:extLst>
          </p:cNvPr>
          <p:cNvSpPr txBox="1"/>
          <p:nvPr/>
        </p:nvSpPr>
        <p:spPr>
          <a:xfrm>
            <a:off x="1027788" y="5648710"/>
            <a:ext cx="5333801" cy="293143"/>
          </a:xfrm>
          <a:prstGeom prst="rect">
            <a:avLst/>
          </a:prstGeom>
          <a:noFill/>
          <a:ln>
            <a:noFill/>
          </a:ln>
        </p:spPr>
        <p:txBody>
          <a:bodyPr spcFirstLastPara="1" wrap="square" lIns="91425" tIns="45700" rIns="91425" bIns="45700" anchor="t" anchorCtr="0">
            <a:noAutofit/>
          </a:bodyPr>
          <a:lstStyle/>
          <a:p>
            <a:pPr lvl="0">
              <a:lnSpc>
                <a:spcPct val="150000"/>
              </a:lnSpc>
            </a:pPr>
            <a:r>
              <a:rPr lang="es-MX" sz="1100" dirty="0">
                <a:solidFill>
                  <a:schemeClr val="lt1"/>
                </a:solidFill>
                <a:latin typeface="Nunito Sans"/>
                <a:ea typeface="Nunito Sans"/>
                <a:cs typeface="Nunito Sans"/>
                <a:sym typeface="Nunito Sans"/>
              </a:rPr>
              <a:t>— Participante 2, Grupo Focal Mujeres con doble carga de cuidado</a:t>
            </a:r>
          </a:p>
        </p:txBody>
      </p:sp>
    </p:spTree>
    <p:extLst>
      <p:ext uri="{BB962C8B-B14F-4D97-AF65-F5344CB8AC3E}">
        <p14:creationId xmlns:p14="http://schemas.microsoft.com/office/powerpoint/2010/main" val="390913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853727A4-1CB6-315B-BD52-59C777925442}"/>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0C03F71-0C56-0A76-FAAB-DB05F855C82F}"/>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1B4C8BBF-0804-6447-A25B-37AA28480345}"/>
              </a:ext>
            </a:extLst>
          </p:cNvPr>
          <p:cNvSpPr>
            <a:spLocks noGrp="1" noRot="1" noMove="1" noResize="1" noEditPoints="1" noAdjustHandles="1" noChangeArrowheads="1" noChangeShapeType="1"/>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6" name="Google Shape;96;p20">
            <a:extLst>
              <a:ext uri="{FF2B5EF4-FFF2-40B4-BE49-F238E27FC236}">
                <a16:creationId xmlns:a16="http://schemas.microsoft.com/office/drawing/2014/main" id="{3DE44463-4E9F-E8B8-8C53-220AEE8BE546}"/>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D" sz="2800" b="1" dirty="0">
                <a:solidFill>
                  <a:schemeClr val="lt1"/>
                </a:solidFill>
                <a:latin typeface="Montserrat ExtraBold"/>
                <a:sym typeface="Montserrat ExtraBold"/>
              </a:rPr>
              <a:t>Tensiones </a:t>
            </a:r>
            <a:r>
              <a:rPr lang="en-ID" sz="2800" b="1" dirty="0" err="1">
                <a:solidFill>
                  <a:schemeClr val="lt1"/>
                </a:solidFill>
                <a:latin typeface="Montserrat ExtraBold"/>
                <a:sym typeface="Montserrat ExtraBold"/>
              </a:rPr>
              <a:t>estructurales</a:t>
            </a:r>
            <a:r>
              <a:rPr lang="en-ID" sz="2800" b="1" dirty="0">
                <a:solidFill>
                  <a:schemeClr val="lt1"/>
                </a:solidFill>
                <a:latin typeface="Montserrat ExtraBold"/>
                <a:sym typeface="Montserrat ExtraBold"/>
              </a:rPr>
              <a:t> </a:t>
            </a:r>
            <a:r>
              <a:rPr lang="en-ID" sz="2800" b="1" dirty="0" err="1">
                <a:solidFill>
                  <a:schemeClr val="lt1"/>
                </a:solidFill>
                <a:latin typeface="Montserrat ExtraBold"/>
                <a:sym typeface="Montserrat ExtraBold"/>
              </a:rPr>
              <a:t>transversales</a:t>
            </a:r>
            <a:endParaRPr dirty="0"/>
          </a:p>
        </p:txBody>
      </p:sp>
      <p:pic>
        <p:nvPicPr>
          <p:cNvPr id="9" name="Imagen 8">
            <a:extLst>
              <a:ext uri="{FF2B5EF4-FFF2-40B4-BE49-F238E27FC236}">
                <a16:creationId xmlns:a16="http://schemas.microsoft.com/office/drawing/2014/main" id="{85B8A272-D87A-341D-FE9C-6B1487EB7B5E}"/>
              </a:ext>
            </a:extLst>
          </p:cNvPr>
          <p:cNvPicPr>
            <a:picLocks noChangeAspect="1"/>
          </p:cNvPicPr>
          <p:nvPr/>
        </p:nvPicPr>
        <p:blipFill>
          <a:blip r:embed="rId3"/>
          <a:stretch>
            <a:fillRect/>
          </a:stretch>
        </p:blipFill>
        <p:spPr>
          <a:xfrm>
            <a:off x="11584792" y="204670"/>
            <a:ext cx="355671" cy="720000"/>
          </a:xfrm>
          <a:prstGeom prst="rect">
            <a:avLst/>
          </a:prstGeom>
        </p:spPr>
      </p:pic>
      <p:sp>
        <p:nvSpPr>
          <p:cNvPr id="22" name="Rectángulo 21">
            <a:extLst>
              <a:ext uri="{FF2B5EF4-FFF2-40B4-BE49-F238E27FC236}">
                <a16:creationId xmlns:a16="http://schemas.microsoft.com/office/drawing/2014/main" id="{FC1F3747-5862-AE6B-BF5A-80D917639B01}"/>
              </a:ext>
            </a:extLst>
          </p:cNvPr>
          <p:cNvSpPr/>
          <p:nvPr/>
        </p:nvSpPr>
        <p:spPr>
          <a:xfrm>
            <a:off x="1335056" y="3128080"/>
            <a:ext cx="1956784" cy="2731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Google Shape;95;p20">
            <a:extLst>
              <a:ext uri="{FF2B5EF4-FFF2-40B4-BE49-F238E27FC236}">
                <a16:creationId xmlns:a16="http://schemas.microsoft.com/office/drawing/2014/main" id="{9B32D466-08F2-0FBA-85EF-1B25EEE84C2C}"/>
              </a:ext>
            </a:extLst>
          </p:cNvPr>
          <p:cNvSpPr txBox="1"/>
          <p:nvPr/>
        </p:nvSpPr>
        <p:spPr>
          <a:xfrm>
            <a:off x="1335056" y="3646993"/>
            <a:ext cx="1956784" cy="1712310"/>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dirty="0">
                <a:solidFill>
                  <a:schemeClr val="tx1"/>
                </a:solidFill>
                <a:latin typeface="Nunito Sans"/>
                <a:ea typeface="Nunito Sans"/>
                <a:cs typeface="Nunito Sans"/>
                <a:sym typeface="Nunito Sans"/>
              </a:rPr>
              <a:t>Atención permanente, jornadas fragmentadas y subordinación del tiempo propio a las demandas del cuidado.</a:t>
            </a:r>
          </a:p>
        </p:txBody>
      </p:sp>
      <p:sp>
        <p:nvSpPr>
          <p:cNvPr id="11" name="Google Shape;95;p20">
            <a:extLst>
              <a:ext uri="{FF2B5EF4-FFF2-40B4-BE49-F238E27FC236}">
                <a16:creationId xmlns:a16="http://schemas.microsoft.com/office/drawing/2014/main" id="{B79F3823-A22F-9CBD-BF99-CCA5D71C8559}"/>
              </a:ext>
            </a:extLst>
          </p:cNvPr>
          <p:cNvSpPr txBox="1"/>
          <p:nvPr/>
        </p:nvSpPr>
        <p:spPr>
          <a:xfrm>
            <a:off x="1099953" y="2220714"/>
            <a:ext cx="2466923" cy="583650"/>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600" b="1" dirty="0">
                <a:solidFill>
                  <a:schemeClr val="lt1"/>
                </a:solidFill>
                <a:latin typeface="Nunito Sans"/>
                <a:ea typeface="Nunito Sans"/>
                <a:cs typeface="Nunito Sans"/>
                <a:sym typeface="Nunito Sans"/>
              </a:rPr>
              <a:t>Pobreza de tiempo</a:t>
            </a:r>
          </a:p>
        </p:txBody>
      </p:sp>
      <p:sp>
        <p:nvSpPr>
          <p:cNvPr id="37" name="Google Shape;95;p20">
            <a:extLst>
              <a:ext uri="{FF2B5EF4-FFF2-40B4-BE49-F238E27FC236}">
                <a16:creationId xmlns:a16="http://schemas.microsoft.com/office/drawing/2014/main" id="{7A171F1E-D924-A4B0-23C4-88C2AE76C2F4}"/>
              </a:ext>
            </a:extLst>
          </p:cNvPr>
          <p:cNvSpPr txBox="1"/>
          <p:nvPr/>
        </p:nvSpPr>
        <p:spPr>
          <a:xfrm>
            <a:off x="3741811" y="2222129"/>
            <a:ext cx="2105959" cy="583650"/>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600" b="1" dirty="0">
                <a:solidFill>
                  <a:schemeClr val="lt1"/>
                </a:solidFill>
                <a:latin typeface="Nunito Sans"/>
                <a:ea typeface="Nunito Sans"/>
                <a:cs typeface="Nunito Sans"/>
                <a:sym typeface="Nunito Sans"/>
              </a:rPr>
              <a:t>Carga mental y moral</a:t>
            </a:r>
          </a:p>
        </p:txBody>
      </p:sp>
      <p:sp>
        <p:nvSpPr>
          <p:cNvPr id="38" name="Google Shape;95;p20">
            <a:extLst>
              <a:ext uri="{FF2B5EF4-FFF2-40B4-BE49-F238E27FC236}">
                <a16:creationId xmlns:a16="http://schemas.microsoft.com/office/drawing/2014/main" id="{CCB88EB3-4E85-76FA-2396-7DA9ECEF96C4}"/>
              </a:ext>
            </a:extLst>
          </p:cNvPr>
          <p:cNvSpPr txBox="1"/>
          <p:nvPr/>
        </p:nvSpPr>
        <p:spPr>
          <a:xfrm>
            <a:off x="6297743" y="2227588"/>
            <a:ext cx="1870527" cy="583650"/>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600" b="1" dirty="0">
                <a:solidFill>
                  <a:schemeClr val="lt1"/>
                </a:solidFill>
                <a:latin typeface="Nunito Sans"/>
                <a:ea typeface="Nunito Sans"/>
                <a:cs typeface="Nunito Sans"/>
                <a:sym typeface="Nunito Sans"/>
              </a:rPr>
              <a:t>Costo económico</a:t>
            </a:r>
          </a:p>
        </p:txBody>
      </p:sp>
      <p:sp>
        <p:nvSpPr>
          <p:cNvPr id="39" name="Google Shape;95;p20">
            <a:extLst>
              <a:ext uri="{FF2B5EF4-FFF2-40B4-BE49-F238E27FC236}">
                <a16:creationId xmlns:a16="http://schemas.microsoft.com/office/drawing/2014/main" id="{AAC0E31C-2DEF-40A6-2C9E-4DC920D3BFA9}"/>
              </a:ext>
            </a:extLst>
          </p:cNvPr>
          <p:cNvSpPr txBox="1"/>
          <p:nvPr/>
        </p:nvSpPr>
        <p:spPr>
          <a:xfrm>
            <a:off x="8524016" y="2232707"/>
            <a:ext cx="2466923" cy="583650"/>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600" b="1" dirty="0">
                <a:solidFill>
                  <a:schemeClr val="lt1"/>
                </a:solidFill>
                <a:latin typeface="Nunito Sans"/>
                <a:ea typeface="Nunito Sans"/>
                <a:cs typeface="Nunito Sans"/>
                <a:sym typeface="Nunito Sans"/>
              </a:rPr>
              <a:t>Envejecimiento del cuidado</a:t>
            </a:r>
          </a:p>
        </p:txBody>
      </p:sp>
      <p:sp>
        <p:nvSpPr>
          <p:cNvPr id="40" name="Rectángulo 39">
            <a:extLst>
              <a:ext uri="{FF2B5EF4-FFF2-40B4-BE49-F238E27FC236}">
                <a16:creationId xmlns:a16="http://schemas.microsoft.com/office/drawing/2014/main" id="{F1C2CCAF-31AB-BF8F-44AF-F981775B7F93}"/>
              </a:ext>
            </a:extLst>
          </p:cNvPr>
          <p:cNvSpPr/>
          <p:nvPr/>
        </p:nvSpPr>
        <p:spPr>
          <a:xfrm>
            <a:off x="3816400" y="3128080"/>
            <a:ext cx="1956784" cy="2731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1" name="Rectángulo 40">
            <a:extLst>
              <a:ext uri="{FF2B5EF4-FFF2-40B4-BE49-F238E27FC236}">
                <a16:creationId xmlns:a16="http://schemas.microsoft.com/office/drawing/2014/main" id="{CFCB6BEE-6AE1-487D-8BFD-812DE9BC3B09}"/>
              </a:ext>
            </a:extLst>
          </p:cNvPr>
          <p:cNvSpPr/>
          <p:nvPr/>
        </p:nvSpPr>
        <p:spPr>
          <a:xfrm>
            <a:off x="6297743" y="3128080"/>
            <a:ext cx="1956784" cy="2731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Rectángulo 41">
            <a:extLst>
              <a:ext uri="{FF2B5EF4-FFF2-40B4-BE49-F238E27FC236}">
                <a16:creationId xmlns:a16="http://schemas.microsoft.com/office/drawing/2014/main" id="{D1316D84-A083-1C19-4346-95424B6A8358}"/>
              </a:ext>
            </a:extLst>
          </p:cNvPr>
          <p:cNvSpPr/>
          <p:nvPr/>
        </p:nvSpPr>
        <p:spPr>
          <a:xfrm>
            <a:off x="8779086" y="3128080"/>
            <a:ext cx="1956784" cy="2731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3" name="Google Shape;95;p20">
            <a:extLst>
              <a:ext uri="{FF2B5EF4-FFF2-40B4-BE49-F238E27FC236}">
                <a16:creationId xmlns:a16="http://schemas.microsoft.com/office/drawing/2014/main" id="{930A86DE-BF07-5A01-FB29-829FBE9930AC}"/>
              </a:ext>
            </a:extLst>
          </p:cNvPr>
          <p:cNvSpPr txBox="1"/>
          <p:nvPr/>
        </p:nvSpPr>
        <p:spPr>
          <a:xfrm>
            <a:off x="3816399" y="3703319"/>
            <a:ext cx="1956784" cy="1712310"/>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dirty="0">
                <a:solidFill>
                  <a:schemeClr val="tx1"/>
                </a:solidFill>
                <a:latin typeface="Nunito Sans"/>
                <a:ea typeface="Nunito Sans"/>
                <a:cs typeface="Nunito Sans"/>
                <a:sym typeface="Nunito Sans"/>
              </a:rPr>
              <a:t>Planificación constante, culpa, miedo y mandato cultural de la “buena madre/hija” como rol insustituible.</a:t>
            </a:r>
          </a:p>
        </p:txBody>
      </p:sp>
      <p:sp>
        <p:nvSpPr>
          <p:cNvPr id="44" name="Google Shape;95;p20">
            <a:extLst>
              <a:ext uri="{FF2B5EF4-FFF2-40B4-BE49-F238E27FC236}">
                <a16:creationId xmlns:a16="http://schemas.microsoft.com/office/drawing/2014/main" id="{99F7D9D5-E794-EAD9-3E52-79993164F57B}"/>
              </a:ext>
            </a:extLst>
          </p:cNvPr>
          <p:cNvSpPr txBox="1"/>
          <p:nvPr/>
        </p:nvSpPr>
        <p:spPr>
          <a:xfrm>
            <a:off x="6297743" y="3429000"/>
            <a:ext cx="1956784" cy="1712310"/>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dirty="0">
                <a:solidFill>
                  <a:schemeClr val="tx1"/>
                </a:solidFill>
                <a:latin typeface="Nunito Sans"/>
                <a:ea typeface="Nunito Sans"/>
                <a:cs typeface="Nunito Sans"/>
                <a:sym typeface="Nunito Sans"/>
              </a:rPr>
              <a:t>Medicamentos, insumos, traslados y pérdida de ingresos propios. Pensiones insuficientes, dependencia económica.</a:t>
            </a:r>
          </a:p>
        </p:txBody>
      </p:sp>
      <p:sp>
        <p:nvSpPr>
          <p:cNvPr id="45" name="Google Shape;95;p20">
            <a:extLst>
              <a:ext uri="{FF2B5EF4-FFF2-40B4-BE49-F238E27FC236}">
                <a16:creationId xmlns:a16="http://schemas.microsoft.com/office/drawing/2014/main" id="{AD3DAC45-70D6-8CB1-A687-9596859E6266}"/>
              </a:ext>
            </a:extLst>
          </p:cNvPr>
          <p:cNvSpPr txBox="1"/>
          <p:nvPr/>
        </p:nvSpPr>
        <p:spPr>
          <a:xfrm>
            <a:off x="8779086" y="3582935"/>
            <a:ext cx="1956784" cy="177048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dirty="0">
                <a:solidFill>
                  <a:schemeClr val="tx1"/>
                </a:solidFill>
                <a:latin typeface="Nunito Sans"/>
                <a:ea typeface="Nunito Sans"/>
                <a:cs typeface="Nunito Sans"/>
                <a:sym typeface="Nunito Sans"/>
              </a:rPr>
              <a:t>Cuidadoras que envejecen mientras cuidan: “síndrome de la cuidadora”, dolores acumulados, deterioro físico.</a:t>
            </a:r>
          </a:p>
        </p:txBody>
      </p:sp>
      <p:sp>
        <p:nvSpPr>
          <p:cNvPr id="46" name="Google Shape;93;p20">
            <a:extLst>
              <a:ext uri="{FF2B5EF4-FFF2-40B4-BE49-F238E27FC236}">
                <a16:creationId xmlns:a16="http://schemas.microsoft.com/office/drawing/2014/main" id="{E0B4AE80-1D67-7CFA-CE55-509931BD71BD}"/>
              </a:ext>
            </a:extLst>
          </p:cNvPr>
          <p:cNvSpPr/>
          <p:nvPr/>
        </p:nvSpPr>
        <p:spPr>
          <a:xfrm>
            <a:off x="1358379" y="2249094"/>
            <a:ext cx="1966083" cy="446606"/>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7" name="Google Shape;93;p20">
            <a:extLst>
              <a:ext uri="{FF2B5EF4-FFF2-40B4-BE49-F238E27FC236}">
                <a16:creationId xmlns:a16="http://schemas.microsoft.com/office/drawing/2014/main" id="{2BAC3CB0-1AEB-E1D6-6C2C-B5AC23BB5F65}"/>
              </a:ext>
            </a:extLst>
          </p:cNvPr>
          <p:cNvSpPr/>
          <p:nvPr/>
        </p:nvSpPr>
        <p:spPr>
          <a:xfrm>
            <a:off x="3801979" y="2249094"/>
            <a:ext cx="1966083" cy="734738"/>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8" name="Google Shape;93;p20">
            <a:extLst>
              <a:ext uri="{FF2B5EF4-FFF2-40B4-BE49-F238E27FC236}">
                <a16:creationId xmlns:a16="http://schemas.microsoft.com/office/drawing/2014/main" id="{0000058E-6821-ECBB-3CF0-64209192A806}"/>
              </a:ext>
            </a:extLst>
          </p:cNvPr>
          <p:cNvSpPr/>
          <p:nvPr/>
        </p:nvSpPr>
        <p:spPr>
          <a:xfrm>
            <a:off x="6273124" y="2249094"/>
            <a:ext cx="1966083" cy="446606"/>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9" name="Google Shape;93;p20">
            <a:extLst>
              <a:ext uri="{FF2B5EF4-FFF2-40B4-BE49-F238E27FC236}">
                <a16:creationId xmlns:a16="http://schemas.microsoft.com/office/drawing/2014/main" id="{7B4C1C01-F617-CC94-A720-AACE8D6ABC2F}"/>
              </a:ext>
            </a:extLst>
          </p:cNvPr>
          <p:cNvSpPr/>
          <p:nvPr/>
        </p:nvSpPr>
        <p:spPr>
          <a:xfrm>
            <a:off x="8769787" y="2250288"/>
            <a:ext cx="1966083" cy="756244"/>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75064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3E0CA08D-2E76-56E1-1A4E-1ECAE3B1E632}"/>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6AC93F3-7961-3A0D-444D-2B63A4244B77}"/>
              </a:ext>
            </a:extLst>
          </p:cNvPr>
          <p:cNvSpPr/>
          <p:nvPr/>
        </p:nvSpPr>
        <p:spPr>
          <a:xfrm>
            <a:off x="685800" y="1093469"/>
            <a:ext cx="10820400" cy="5219700"/>
          </a:xfrm>
          <a:prstGeom prst="rect">
            <a:avLst/>
          </a:prstGeom>
          <a:solidFill>
            <a:srgbClr val="4A6EA0"/>
          </a:solidFill>
          <a:ln>
            <a:solidFill>
              <a:srgbClr val="4A6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 name="Google Shape;249;p30">
            <a:extLst>
              <a:ext uri="{FF2B5EF4-FFF2-40B4-BE49-F238E27FC236}">
                <a16:creationId xmlns:a16="http://schemas.microsoft.com/office/drawing/2014/main" id="{06513C0D-BD60-199B-75B8-AC77E3A14664}"/>
              </a:ext>
            </a:extLst>
          </p:cNvPr>
          <p:cNvSpPr>
            <a:spLocks noGrp="1" noRot="1" noMove="1" noResize="1" noEditPoints="1" noAdjustHandles="1" noChangeArrowheads="1" noChangeShapeType="1"/>
          </p:cNvSpPr>
          <p:nvPr/>
        </p:nvSpPr>
        <p:spPr>
          <a:xfrm>
            <a:off x="685800" y="1093469"/>
            <a:ext cx="10820400" cy="5219700"/>
          </a:xfrm>
          <a:prstGeom prst="rect">
            <a:avLst/>
          </a:prstGeom>
          <a:gradFill>
            <a:gsLst>
              <a:gs pos="0">
                <a:srgbClr val="19416A">
                  <a:alpha val="49803"/>
                </a:srgbClr>
              </a:gs>
              <a:gs pos="20000">
                <a:srgbClr val="19416A">
                  <a:alpha val="49803"/>
                </a:srgbClr>
              </a:gs>
              <a:gs pos="100000">
                <a:srgbClr val="0070C0">
                  <a:alpha val="9803"/>
                </a:srgbClr>
              </a:gs>
            </a:gsLst>
            <a:lin ang="18900000" scaled="0"/>
          </a:gradFill>
          <a:ln>
            <a:noFill/>
          </a:ln>
        </p:spPr>
        <p:txBody>
          <a:bodyPr spcFirstLastPara="1" wrap="square" lIns="91425" tIns="45700" rIns="91425" bIns="45700" anchor="ctr" anchorCtr="0">
            <a:noAutofit/>
          </a:bodyPr>
          <a:lstStyle/>
          <a:p>
            <a:pPr lvl="0">
              <a:lnSpc>
                <a:spcPct val="150000"/>
              </a:lnSpc>
            </a:pPr>
            <a:endParaRPr lang="es-MX" sz="1800" dirty="0">
              <a:solidFill>
                <a:schemeClr val="lt1"/>
              </a:solidFill>
              <a:latin typeface="Nunito Sans"/>
              <a:ea typeface="Nunito Sans"/>
              <a:cs typeface="Nunito Sans"/>
              <a:sym typeface="Nunito Sans"/>
            </a:endParaRPr>
          </a:p>
        </p:txBody>
      </p:sp>
      <p:sp>
        <p:nvSpPr>
          <p:cNvPr id="95" name="Google Shape;95;p20">
            <a:extLst>
              <a:ext uri="{FF2B5EF4-FFF2-40B4-BE49-F238E27FC236}">
                <a16:creationId xmlns:a16="http://schemas.microsoft.com/office/drawing/2014/main" id="{575F8467-A7D9-0DC6-7B54-A6370A00D86D}"/>
              </a:ext>
            </a:extLst>
          </p:cNvPr>
          <p:cNvSpPr txBox="1"/>
          <p:nvPr/>
        </p:nvSpPr>
        <p:spPr>
          <a:xfrm>
            <a:off x="933450" y="1771951"/>
            <a:ext cx="10309860" cy="77177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dirty="0">
                <a:solidFill>
                  <a:schemeClr val="lt1"/>
                </a:solidFill>
                <a:latin typeface="Nunito Sans"/>
                <a:ea typeface="Nunito Sans"/>
                <a:cs typeface="Nunito Sans"/>
                <a:sym typeface="Nunito Sans"/>
              </a:rPr>
              <a:t>Las participantes identifican siete barreras que operan articuladamente y condicionan sus posibilidades de acceder, mantenerse o reinsertarse en el mercado laboral.</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96" name="Google Shape;96;p20">
            <a:extLst>
              <a:ext uri="{FF2B5EF4-FFF2-40B4-BE49-F238E27FC236}">
                <a16:creationId xmlns:a16="http://schemas.microsoft.com/office/drawing/2014/main" id="{B54A7BFD-7CDE-443E-72D9-6CA4B93D3C72}"/>
              </a:ext>
            </a:extLst>
          </p:cNvPr>
          <p:cNvSpPr txBox="1"/>
          <p:nvPr/>
        </p:nvSpPr>
        <p:spPr>
          <a:xfrm>
            <a:off x="933450" y="1289992"/>
            <a:ext cx="10309860" cy="583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D" sz="2800" b="1" dirty="0">
                <a:solidFill>
                  <a:schemeClr val="lt1"/>
                </a:solidFill>
                <a:latin typeface="Montserrat ExtraBold"/>
                <a:ea typeface="Montserrat ExtraBold"/>
                <a:cs typeface="Montserrat ExtraBold"/>
                <a:sym typeface="Montserrat ExtraBold"/>
              </a:rPr>
              <a:t>Barreras para la </a:t>
            </a:r>
            <a:r>
              <a:rPr lang="en-ID" sz="2800" b="1" dirty="0" err="1">
                <a:solidFill>
                  <a:schemeClr val="lt1"/>
                </a:solidFill>
                <a:latin typeface="Montserrat ExtraBold"/>
                <a:ea typeface="Montserrat ExtraBold"/>
                <a:cs typeface="Montserrat ExtraBold"/>
                <a:sym typeface="Montserrat ExtraBold"/>
              </a:rPr>
              <a:t>inserción</a:t>
            </a:r>
            <a:r>
              <a:rPr lang="en-ID" sz="2800" b="1" dirty="0">
                <a:solidFill>
                  <a:schemeClr val="lt1"/>
                </a:solidFill>
                <a:latin typeface="Montserrat ExtraBold"/>
                <a:ea typeface="Montserrat ExtraBold"/>
                <a:cs typeface="Montserrat ExtraBold"/>
                <a:sym typeface="Montserrat ExtraBold"/>
              </a:rPr>
              <a:t> </a:t>
            </a:r>
            <a:r>
              <a:rPr lang="en-ID" sz="2800" b="1" dirty="0" err="1">
                <a:solidFill>
                  <a:schemeClr val="lt1"/>
                </a:solidFill>
                <a:latin typeface="Montserrat ExtraBold"/>
                <a:ea typeface="Montserrat ExtraBold"/>
                <a:cs typeface="Montserrat ExtraBold"/>
                <a:sym typeface="Montserrat ExtraBold"/>
              </a:rPr>
              <a:t>laboral</a:t>
            </a:r>
            <a:endParaRPr dirty="0"/>
          </a:p>
        </p:txBody>
      </p:sp>
      <p:pic>
        <p:nvPicPr>
          <p:cNvPr id="9" name="Imagen 8">
            <a:extLst>
              <a:ext uri="{FF2B5EF4-FFF2-40B4-BE49-F238E27FC236}">
                <a16:creationId xmlns:a16="http://schemas.microsoft.com/office/drawing/2014/main" id="{7D206373-0463-11AD-4190-B22E34120A63}"/>
              </a:ext>
            </a:extLst>
          </p:cNvPr>
          <p:cNvPicPr>
            <a:picLocks noChangeAspect="1"/>
          </p:cNvPicPr>
          <p:nvPr/>
        </p:nvPicPr>
        <p:blipFill>
          <a:blip r:embed="rId3"/>
          <a:stretch>
            <a:fillRect/>
          </a:stretch>
        </p:blipFill>
        <p:spPr>
          <a:xfrm>
            <a:off x="11584792" y="204670"/>
            <a:ext cx="355671" cy="720000"/>
          </a:xfrm>
          <a:prstGeom prst="rect">
            <a:avLst/>
          </a:prstGeom>
        </p:spPr>
      </p:pic>
      <p:sp>
        <p:nvSpPr>
          <p:cNvPr id="93" name="Google Shape;93;p20">
            <a:extLst>
              <a:ext uri="{FF2B5EF4-FFF2-40B4-BE49-F238E27FC236}">
                <a16:creationId xmlns:a16="http://schemas.microsoft.com/office/drawing/2014/main" id="{B9A48F25-1D2A-2A1D-EAF5-CCD144364955}"/>
              </a:ext>
            </a:extLst>
          </p:cNvPr>
          <p:cNvSpPr/>
          <p:nvPr/>
        </p:nvSpPr>
        <p:spPr>
          <a:xfrm>
            <a:off x="1186889" y="2580681"/>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 name="Google Shape;95;p20">
            <a:extLst>
              <a:ext uri="{FF2B5EF4-FFF2-40B4-BE49-F238E27FC236}">
                <a16:creationId xmlns:a16="http://schemas.microsoft.com/office/drawing/2014/main" id="{314E081E-8C2C-50D2-3903-DD8D3B6D4895}"/>
              </a:ext>
            </a:extLst>
          </p:cNvPr>
          <p:cNvSpPr txBox="1"/>
          <p:nvPr/>
        </p:nvSpPr>
        <p:spPr>
          <a:xfrm>
            <a:off x="2206065" y="2436775"/>
            <a:ext cx="3764634" cy="868807"/>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Sobrecarga y pobreza de tiempo</a:t>
            </a:r>
          </a:p>
          <a:p>
            <a:pPr lvl="0">
              <a:lnSpc>
                <a:spcPct val="150000"/>
              </a:lnSpc>
            </a:pPr>
            <a:r>
              <a:rPr lang="es-MX" sz="1100" dirty="0">
                <a:solidFill>
                  <a:schemeClr val="lt1"/>
                </a:solidFill>
                <a:latin typeface="Nunito Sans"/>
                <a:ea typeface="Nunito Sans"/>
                <a:cs typeface="Nunito Sans"/>
                <a:sym typeface="Nunito Sans"/>
              </a:rPr>
              <a:t>Disponibilidad extremadamente restringida; subordinación de todo a las demandas del cuidado.</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14" name="Google Shape;95;p20">
            <a:extLst>
              <a:ext uri="{FF2B5EF4-FFF2-40B4-BE49-F238E27FC236}">
                <a16:creationId xmlns:a16="http://schemas.microsoft.com/office/drawing/2014/main" id="{B12A8874-17B3-DFA5-F173-F97A9264D2D6}"/>
              </a:ext>
            </a:extLst>
          </p:cNvPr>
          <p:cNvSpPr txBox="1"/>
          <p:nvPr/>
        </p:nvSpPr>
        <p:spPr>
          <a:xfrm>
            <a:off x="1346909" y="2580681"/>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1</a:t>
            </a:r>
          </a:p>
        </p:txBody>
      </p:sp>
      <p:sp>
        <p:nvSpPr>
          <p:cNvPr id="17" name="Google Shape;93;p20">
            <a:extLst>
              <a:ext uri="{FF2B5EF4-FFF2-40B4-BE49-F238E27FC236}">
                <a16:creationId xmlns:a16="http://schemas.microsoft.com/office/drawing/2014/main" id="{600994AF-7E1E-C48D-D776-9CD54F46C36E}"/>
              </a:ext>
            </a:extLst>
          </p:cNvPr>
          <p:cNvSpPr/>
          <p:nvPr/>
        </p:nvSpPr>
        <p:spPr>
          <a:xfrm>
            <a:off x="1194007" y="3520425"/>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Google Shape;95;p20">
            <a:extLst>
              <a:ext uri="{FF2B5EF4-FFF2-40B4-BE49-F238E27FC236}">
                <a16:creationId xmlns:a16="http://schemas.microsoft.com/office/drawing/2014/main" id="{4946A678-4350-536F-A6A4-CD1526BDB2DC}"/>
              </a:ext>
            </a:extLst>
          </p:cNvPr>
          <p:cNvSpPr txBox="1"/>
          <p:nvPr/>
        </p:nvSpPr>
        <p:spPr>
          <a:xfrm>
            <a:off x="1354027" y="3520425"/>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2</a:t>
            </a:r>
          </a:p>
        </p:txBody>
      </p:sp>
      <p:sp>
        <p:nvSpPr>
          <p:cNvPr id="19" name="Google Shape;93;p20">
            <a:extLst>
              <a:ext uri="{FF2B5EF4-FFF2-40B4-BE49-F238E27FC236}">
                <a16:creationId xmlns:a16="http://schemas.microsoft.com/office/drawing/2014/main" id="{E1203B4B-B9DF-79D4-5302-C842D81E36EB}"/>
              </a:ext>
            </a:extLst>
          </p:cNvPr>
          <p:cNvSpPr/>
          <p:nvPr/>
        </p:nvSpPr>
        <p:spPr>
          <a:xfrm>
            <a:off x="1186889" y="4457801"/>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Google Shape;95;p20">
            <a:extLst>
              <a:ext uri="{FF2B5EF4-FFF2-40B4-BE49-F238E27FC236}">
                <a16:creationId xmlns:a16="http://schemas.microsoft.com/office/drawing/2014/main" id="{2FE3BF6C-E02C-644C-082A-233865500CA0}"/>
              </a:ext>
            </a:extLst>
          </p:cNvPr>
          <p:cNvSpPr txBox="1"/>
          <p:nvPr/>
        </p:nvSpPr>
        <p:spPr>
          <a:xfrm>
            <a:off x="1346909" y="4457801"/>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3</a:t>
            </a:r>
          </a:p>
        </p:txBody>
      </p:sp>
      <p:sp>
        <p:nvSpPr>
          <p:cNvPr id="26" name="Google Shape;95;p20">
            <a:extLst>
              <a:ext uri="{FF2B5EF4-FFF2-40B4-BE49-F238E27FC236}">
                <a16:creationId xmlns:a16="http://schemas.microsoft.com/office/drawing/2014/main" id="{22225221-CB5D-713B-012E-3E2553F06782}"/>
              </a:ext>
            </a:extLst>
          </p:cNvPr>
          <p:cNvSpPr txBox="1"/>
          <p:nvPr/>
        </p:nvSpPr>
        <p:spPr>
          <a:xfrm>
            <a:off x="2189820" y="3395752"/>
            <a:ext cx="3764635" cy="771771"/>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Incompatibilidad estructural empleo-cuidado</a:t>
            </a:r>
          </a:p>
          <a:p>
            <a:pPr lvl="0">
              <a:lnSpc>
                <a:spcPct val="150000"/>
              </a:lnSpc>
            </a:pPr>
            <a:r>
              <a:rPr lang="es-MX" sz="1100" dirty="0">
                <a:solidFill>
                  <a:schemeClr val="lt1"/>
                </a:solidFill>
                <a:latin typeface="Nunito Sans"/>
                <a:ea typeface="Nunito Sans"/>
                <a:cs typeface="Nunito Sans"/>
                <a:sym typeface="Nunito Sans"/>
              </a:rPr>
              <a:t>Mercado laboral organizado en torno a un trabajador sin responsabilidades de cuidado.</a:t>
            </a:r>
          </a:p>
          <a:p>
            <a:pPr lvl="0">
              <a:lnSpc>
                <a:spcPct val="150000"/>
              </a:lnSpc>
            </a:pPr>
            <a:endParaRPr lang="es-MX" sz="1300" dirty="0">
              <a:solidFill>
                <a:schemeClr val="lt1"/>
              </a:solidFill>
              <a:latin typeface="Nunito Sans"/>
              <a:ea typeface="Nunito Sans"/>
              <a:cs typeface="Nunito Sans"/>
              <a:sym typeface="Nunito Sans"/>
            </a:endParaRPr>
          </a:p>
        </p:txBody>
      </p:sp>
      <p:sp>
        <p:nvSpPr>
          <p:cNvPr id="27" name="Google Shape;95;p20">
            <a:extLst>
              <a:ext uri="{FF2B5EF4-FFF2-40B4-BE49-F238E27FC236}">
                <a16:creationId xmlns:a16="http://schemas.microsoft.com/office/drawing/2014/main" id="{AFBAE99A-0762-1CE7-CE69-66B0EFA42D75}"/>
              </a:ext>
            </a:extLst>
          </p:cNvPr>
          <p:cNvSpPr txBox="1"/>
          <p:nvPr/>
        </p:nvSpPr>
        <p:spPr>
          <a:xfrm>
            <a:off x="2189820" y="4340448"/>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Limitaciones para delegar</a:t>
            </a:r>
          </a:p>
          <a:p>
            <a:pPr lvl="0">
              <a:lnSpc>
                <a:spcPct val="150000"/>
              </a:lnSpc>
            </a:pPr>
            <a:r>
              <a:rPr lang="es-MX" sz="1100" dirty="0">
                <a:solidFill>
                  <a:schemeClr val="lt1"/>
                </a:solidFill>
                <a:latin typeface="Nunito Sans"/>
                <a:ea typeface="Nunito Sans"/>
                <a:cs typeface="Nunito Sans"/>
                <a:sym typeface="Nunito Sans"/>
              </a:rPr>
              <a:t>Combinación de falta de recursos económicos y el control subjetivo sobre el cuidado.</a:t>
            </a:r>
          </a:p>
        </p:txBody>
      </p:sp>
      <p:sp>
        <p:nvSpPr>
          <p:cNvPr id="33" name="Google Shape;93;p20">
            <a:extLst>
              <a:ext uri="{FF2B5EF4-FFF2-40B4-BE49-F238E27FC236}">
                <a16:creationId xmlns:a16="http://schemas.microsoft.com/office/drawing/2014/main" id="{9413EAF8-B6F9-3FB3-4566-3CBA7B1E5F51}"/>
              </a:ext>
            </a:extLst>
          </p:cNvPr>
          <p:cNvSpPr/>
          <p:nvPr/>
        </p:nvSpPr>
        <p:spPr>
          <a:xfrm>
            <a:off x="6218349" y="2505124"/>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 name="Google Shape;95;p20">
            <a:extLst>
              <a:ext uri="{FF2B5EF4-FFF2-40B4-BE49-F238E27FC236}">
                <a16:creationId xmlns:a16="http://schemas.microsoft.com/office/drawing/2014/main" id="{FB735AA0-FA1A-D4D2-F93F-946E388D5B0A}"/>
              </a:ext>
            </a:extLst>
          </p:cNvPr>
          <p:cNvSpPr txBox="1"/>
          <p:nvPr/>
        </p:nvSpPr>
        <p:spPr>
          <a:xfrm>
            <a:off x="6378369" y="2505124"/>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5</a:t>
            </a:r>
          </a:p>
        </p:txBody>
      </p:sp>
      <p:sp>
        <p:nvSpPr>
          <p:cNvPr id="35" name="Google Shape;95;p20">
            <a:extLst>
              <a:ext uri="{FF2B5EF4-FFF2-40B4-BE49-F238E27FC236}">
                <a16:creationId xmlns:a16="http://schemas.microsoft.com/office/drawing/2014/main" id="{B843C940-85DA-7174-1A5A-5E1685BE11B5}"/>
              </a:ext>
            </a:extLst>
          </p:cNvPr>
          <p:cNvSpPr txBox="1"/>
          <p:nvPr/>
        </p:nvSpPr>
        <p:spPr>
          <a:xfrm>
            <a:off x="7225236" y="2352271"/>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Desactualización percibida</a:t>
            </a:r>
          </a:p>
          <a:p>
            <a:pPr lvl="0">
              <a:lnSpc>
                <a:spcPct val="150000"/>
              </a:lnSpc>
            </a:pPr>
            <a:r>
              <a:rPr lang="es-MX" sz="1100" dirty="0">
                <a:solidFill>
                  <a:schemeClr val="lt1"/>
                </a:solidFill>
                <a:latin typeface="Nunito Sans"/>
                <a:ea typeface="Nunito Sans"/>
                <a:cs typeface="Nunito Sans"/>
                <a:sym typeface="Nunito Sans"/>
              </a:rPr>
              <a:t>Trayectorias interrumpidas generan inseguridad sobre la propia empleabilidad y competencias.</a:t>
            </a:r>
          </a:p>
        </p:txBody>
      </p:sp>
      <p:sp>
        <p:nvSpPr>
          <p:cNvPr id="36" name="Google Shape;93;p20">
            <a:extLst>
              <a:ext uri="{FF2B5EF4-FFF2-40B4-BE49-F238E27FC236}">
                <a16:creationId xmlns:a16="http://schemas.microsoft.com/office/drawing/2014/main" id="{19ECC5BE-C56D-6B38-5669-BFBD302CCD9D}"/>
              </a:ext>
            </a:extLst>
          </p:cNvPr>
          <p:cNvSpPr/>
          <p:nvPr/>
        </p:nvSpPr>
        <p:spPr>
          <a:xfrm>
            <a:off x="6229424" y="3577911"/>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7" name="Google Shape;95;p20">
            <a:extLst>
              <a:ext uri="{FF2B5EF4-FFF2-40B4-BE49-F238E27FC236}">
                <a16:creationId xmlns:a16="http://schemas.microsoft.com/office/drawing/2014/main" id="{A4775B5F-E845-5AD1-17E8-C3DD9D9FA76C}"/>
              </a:ext>
            </a:extLst>
          </p:cNvPr>
          <p:cNvSpPr txBox="1"/>
          <p:nvPr/>
        </p:nvSpPr>
        <p:spPr>
          <a:xfrm>
            <a:off x="6389444" y="3577911"/>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6</a:t>
            </a:r>
          </a:p>
        </p:txBody>
      </p:sp>
      <p:sp>
        <p:nvSpPr>
          <p:cNvPr id="38" name="Google Shape;95;p20">
            <a:extLst>
              <a:ext uri="{FF2B5EF4-FFF2-40B4-BE49-F238E27FC236}">
                <a16:creationId xmlns:a16="http://schemas.microsoft.com/office/drawing/2014/main" id="{25948609-2B60-5944-95AF-7272C5BD2E29}"/>
              </a:ext>
            </a:extLst>
          </p:cNvPr>
          <p:cNvSpPr txBox="1"/>
          <p:nvPr/>
        </p:nvSpPr>
        <p:spPr>
          <a:xfrm>
            <a:off x="7225237" y="3429000"/>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Precariedad del empleo disponible</a:t>
            </a:r>
          </a:p>
          <a:p>
            <a:pPr lvl="0">
              <a:lnSpc>
                <a:spcPct val="150000"/>
              </a:lnSpc>
            </a:pPr>
            <a:r>
              <a:rPr lang="es-MX" sz="1100" dirty="0">
                <a:solidFill>
                  <a:schemeClr val="lt1"/>
                </a:solidFill>
                <a:latin typeface="Nunito Sans"/>
                <a:ea typeface="Nunito Sans"/>
                <a:cs typeface="Nunito Sans"/>
                <a:sym typeface="Nunito Sans"/>
              </a:rPr>
              <a:t>Trabajos temporales, informales o mal remunerados no justifican los costos del trabajar.</a:t>
            </a:r>
          </a:p>
        </p:txBody>
      </p:sp>
      <p:sp>
        <p:nvSpPr>
          <p:cNvPr id="39" name="Google Shape;93;p20">
            <a:extLst>
              <a:ext uri="{FF2B5EF4-FFF2-40B4-BE49-F238E27FC236}">
                <a16:creationId xmlns:a16="http://schemas.microsoft.com/office/drawing/2014/main" id="{7F0416A4-B63B-1A9B-5A47-300D1A7643C9}"/>
              </a:ext>
            </a:extLst>
          </p:cNvPr>
          <p:cNvSpPr/>
          <p:nvPr/>
        </p:nvSpPr>
        <p:spPr>
          <a:xfrm>
            <a:off x="6229424" y="4523062"/>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0" name="Google Shape;95;p20">
            <a:extLst>
              <a:ext uri="{FF2B5EF4-FFF2-40B4-BE49-F238E27FC236}">
                <a16:creationId xmlns:a16="http://schemas.microsoft.com/office/drawing/2014/main" id="{F6531479-A4D8-1625-E128-9BAD6D35D831}"/>
              </a:ext>
            </a:extLst>
          </p:cNvPr>
          <p:cNvSpPr txBox="1"/>
          <p:nvPr/>
        </p:nvSpPr>
        <p:spPr>
          <a:xfrm>
            <a:off x="6389444" y="4523062"/>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7</a:t>
            </a:r>
          </a:p>
        </p:txBody>
      </p:sp>
      <p:sp>
        <p:nvSpPr>
          <p:cNvPr id="41" name="Google Shape;95;p20">
            <a:extLst>
              <a:ext uri="{FF2B5EF4-FFF2-40B4-BE49-F238E27FC236}">
                <a16:creationId xmlns:a16="http://schemas.microsoft.com/office/drawing/2014/main" id="{BC6E954C-B9EC-635D-A11A-4741BB136E44}"/>
              </a:ext>
            </a:extLst>
          </p:cNvPr>
          <p:cNvSpPr txBox="1"/>
          <p:nvPr/>
        </p:nvSpPr>
        <p:spPr>
          <a:xfrm>
            <a:off x="7217115" y="4399575"/>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Escasa centralidad de la cuidadora</a:t>
            </a:r>
          </a:p>
          <a:p>
            <a:pPr lvl="0">
              <a:lnSpc>
                <a:spcPct val="150000"/>
              </a:lnSpc>
            </a:pPr>
            <a:r>
              <a:rPr lang="es-MX" sz="1100" dirty="0">
                <a:solidFill>
                  <a:schemeClr val="lt1"/>
                </a:solidFill>
                <a:latin typeface="Nunito Sans"/>
                <a:ea typeface="Nunito Sans"/>
                <a:cs typeface="Nunito Sans"/>
                <a:sym typeface="Nunito Sans"/>
              </a:rPr>
              <a:t>La institucionalidad centra sus apoyos en la persona dependiente, no en la cuidadora.</a:t>
            </a:r>
          </a:p>
        </p:txBody>
      </p:sp>
      <p:sp>
        <p:nvSpPr>
          <p:cNvPr id="42" name="Google Shape;93;p20">
            <a:extLst>
              <a:ext uri="{FF2B5EF4-FFF2-40B4-BE49-F238E27FC236}">
                <a16:creationId xmlns:a16="http://schemas.microsoft.com/office/drawing/2014/main" id="{ADC78105-F6DC-8683-3B56-D1E93CAAFC80}"/>
              </a:ext>
            </a:extLst>
          </p:cNvPr>
          <p:cNvSpPr/>
          <p:nvPr/>
        </p:nvSpPr>
        <p:spPr>
          <a:xfrm>
            <a:off x="1194007" y="5457057"/>
            <a:ext cx="666750" cy="403179"/>
          </a:xfrm>
          <a:prstGeom prst="rect">
            <a:avLst/>
          </a:pr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3" name="Google Shape;95;p20">
            <a:extLst>
              <a:ext uri="{FF2B5EF4-FFF2-40B4-BE49-F238E27FC236}">
                <a16:creationId xmlns:a16="http://schemas.microsoft.com/office/drawing/2014/main" id="{D2B2294F-3DEF-7F3A-D5EC-ACB06D038CC9}"/>
              </a:ext>
            </a:extLst>
          </p:cNvPr>
          <p:cNvSpPr txBox="1"/>
          <p:nvPr/>
        </p:nvSpPr>
        <p:spPr>
          <a:xfrm>
            <a:off x="1354027" y="5457057"/>
            <a:ext cx="346710" cy="403179"/>
          </a:xfrm>
          <a:prstGeom prst="rect">
            <a:avLst/>
          </a:prstGeom>
          <a:noFill/>
          <a:ln>
            <a:noFill/>
          </a:ln>
        </p:spPr>
        <p:txBody>
          <a:bodyPr spcFirstLastPara="1" wrap="square" lIns="91425" tIns="45700" rIns="91425" bIns="45700" anchor="t" anchorCtr="0">
            <a:noAutofit/>
          </a:bodyPr>
          <a:lstStyle/>
          <a:p>
            <a:pPr lvl="0" algn="ctr">
              <a:lnSpc>
                <a:spcPct val="150000"/>
              </a:lnSpc>
            </a:pPr>
            <a:r>
              <a:rPr lang="es-MX" sz="1300" b="1" dirty="0">
                <a:solidFill>
                  <a:schemeClr val="lt1"/>
                </a:solidFill>
                <a:latin typeface="Nunito Sans"/>
                <a:ea typeface="Nunito Sans"/>
                <a:cs typeface="Nunito Sans"/>
                <a:sym typeface="Nunito Sans"/>
              </a:rPr>
              <a:t>4</a:t>
            </a:r>
          </a:p>
        </p:txBody>
      </p:sp>
      <p:sp>
        <p:nvSpPr>
          <p:cNvPr id="44" name="Google Shape;95;p20">
            <a:extLst>
              <a:ext uri="{FF2B5EF4-FFF2-40B4-BE49-F238E27FC236}">
                <a16:creationId xmlns:a16="http://schemas.microsoft.com/office/drawing/2014/main" id="{B4E7D1F5-3295-A5A0-70AD-F45D582E1CCB}"/>
              </a:ext>
            </a:extLst>
          </p:cNvPr>
          <p:cNvSpPr txBox="1"/>
          <p:nvPr/>
        </p:nvSpPr>
        <p:spPr>
          <a:xfrm>
            <a:off x="2181698" y="5336376"/>
            <a:ext cx="3764635" cy="1020610"/>
          </a:xfrm>
          <a:prstGeom prst="rect">
            <a:avLst/>
          </a:prstGeom>
          <a:noFill/>
          <a:ln>
            <a:noFill/>
          </a:ln>
        </p:spPr>
        <p:txBody>
          <a:bodyPr spcFirstLastPara="1" wrap="square" lIns="91425" tIns="45700" rIns="91425" bIns="45700" anchor="t" anchorCtr="0">
            <a:noAutofit/>
          </a:bodyPr>
          <a:lstStyle/>
          <a:p>
            <a:pPr lvl="0">
              <a:lnSpc>
                <a:spcPct val="150000"/>
              </a:lnSpc>
            </a:pPr>
            <a:r>
              <a:rPr lang="es-MX" sz="1300" b="1" dirty="0">
                <a:solidFill>
                  <a:schemeClr val="lt1"/>
                </a:solidFill>
                <a:latin typeface="Nunito Sans"/>
                <a:ea typeface="Nunito Sans"/>
                <a:cs typeface="Nunito Sans"/>
                <a:sym typeface="Nunito Sans"/>
              </a:rPr>
              <a:t>Fragilidad de las redes familiares</a:t>
            </a:r>
          </a:p>
          <a:p>
            <a:pPr lvl="0">
              <a:lnSpc>
                <a:spcPct val="150000"/>
              </a:lnSpc>
            </a:pPr>
            <a:r>
              <a:rPr lang="es-MX" sz="1100" dirty="0">
                <a:solidFill>
                  <a:schemeClr val="lt1"/>
                </a:solidFill>
                <a:latin typeface="Nunito Sans"/>
                <a:ea typeface="Nunito Sans"/>
                <a:cs typeface="Nunito Sans"/>
                <a:sym typeface="Nunito Sans"/>
              </a:rPr>
              <a:t>Aun existiendo familiares, la responsabilidad cotidiana se concentra en una sola mujer.</a:t>
            </a:r>
          </a:p>
        </p:txBody>
      </p:sp>
    </p:spTree>
    <p:extLst>
      <p:ext uri="{BB962C8B-B14F-4D97-AF65-F5344CB8AC3E}">
        <p14:creationId xmlns:p14="http://schemas.microsoft.com/office/powerpoint/2010/main" val="90750549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6209c98-9801-4930-86ea-3d463fa62743" xsi:nil="true"/>
    <lcf76f155ced4ddcb4097134ff3c332f xmlns="2811b47d-bb19-4fc9-8721-1facb3295b2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7158EC9D5E5E49928919913313328B" ma:contentTypeVersion="13" ma:contentTypeDescription="Create a new document." ma:contentTypeScope="" ma:versionID="08810b058f9b6bfda1e3ed192109ad86">
  <xsd:schema xmlns:xsd="http://www.w3.org/2001/XMLSchema" xmlns:xs="http://www.w3.org/2001/XMLSchema" xmlns:p="http://schemas.microsoft.com/office/2006/metadata/properties" xmlns:ns2="2811b47d-bb19-4fc9-8721-1facb3295b21" xmlns:ns3="56209c98-9801-4930-86ea-3d463fa62743" targetNamespace="http://schemas.microsoft.com/office/2006/metadata/properties" ma:root="true" ma:fieldsID="67ea9a79c3efb32f245efeb72ebaa262" ns2:_="" ns3:_="">
    <xsd:import namespace="2811b47d-bb19-4fc9-8721-1facb3295b21"/>
    <xsd:import namespace="56209c98-9801-4930-86ea-3d463fa627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11b47d-bb19-4fc9-8721-1facb3295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209c98-9801-4930-86ea-3d463fa6274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cefc926-b48f-47fe-a4c1-2a1f8b7e9683}" ma:internalName="TaxCatchAll" ma:showField="CatchAllData" ma:web="56209c98-9801-4930-86ea-3d463fa6274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3D1C1B-375D-4AEF-A7F2-AE7DF0F8F412}">
  <ds:schemaRefs>
    <ds:schemaRef ds:uri="http://schemas.microsoft.com/sharepoint/v3/contenttype/forms"/>
  </ds:schemaRefs>
</ds:datastoreItem>
</file>

<file path=customXml/itemProps2.xml><?xml version="1.0" encoding="utf-8"?>
<ds:datastoreItem xmlns:ds="http://schemas.openxmlformats.org/officeDocument/2006/customXml" ds:itemID="{8680B8DB-4B15-4AD4-AB96-8D4B16CFB53E}">
  <ds:schemaRefs>
    <ds:schemaRef ds:uri="http://schemas.microsoft.com/office/2006/documentManagement/types"/>
    <ds:schemaRef ds:uri="http://purl.org/dc/elements/1.1/"/>
    <ds:schemaRef ds:uri="http://purl.org/dc/terms/"/>
    <ds:schemaRef ds:uri="2811b47d-bb19-4fc9-8721-1facb3295b21"/>
    <ds:schemaRef ds:uri="http://schemas.microsoft.com/office/infopath/2007/PartnerControls"/>
    <ds:schemaRef ds:uri="http://www.w3.org/XML/1998/namespace"/>
    <ds:schemaRef ds:uri="http://purl.org/dc/dcmitype/"/>
    <ds:schemaRef ds:uri="56209c98-9801-4930-86ea-3d463fa62743"/>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B3B1780-0D63-4E55-9A41-B089DFF03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11b47d-bb19-4fc9-8721-1facb3295b21"/>
    <ds:schemaRef ds:uri="56209c98-9801-4930-86ea-3d463fa627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2625</Words>
  <Application>Microsoft Office PowerPoint</Application>
  <PresentationFormat>Widescreen</PresentationFormat>
  <Paragraphs>273</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Nunito Sans SemiBold</vt:lpstr>
      <vt:lpstr>Nunito Sans</vt:lpstr>
      <vt:lpstr>Arial</vt:lpstr>
      <vt:lpstr>Montserrat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Lopez, Montserrat</dc:creator>
  <cp:lastModifiedBy>Lopez, Montserrat</cp:lastModifiedBy>
  <cp:revision>14</cp:revision>
  <cp:lastPrinted>2026-06-10T18:13:59Z</cp:lastPrinted>
  <dcterms:modified xsi:type="dcterms:W3CDTF">2026-06-10T20:27:05Z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0x0101009D7158EC9D5E5E49928919913313328B</vt:lpwstr>
  </property>
</Properties>
</file>